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1" r:id="rId2"/>
    <p:sldId id="294" r:id="rId3"/>
    <p:sldId id="296" r:id="rId4"/>
    <p:sldId id="299" r:id="rId5"/>
    <p:sldId id="298" r:id="rId6"/>
    <p:sldId id="300" r:id="rId7"/>
    <p:sldId id="301" r:id="rId8"/>
    <p:sldId id="303" r:id="rId9"/>
    <p:sldId id="304" r:id="rId10"/>
    <p:sldId id="267" r:id="rId11"/>
    <p:sldId id="269" r:id="rId12"/>
    <p:sldId id="275" r:id="rId13"/>
    <p:sldId id="276" r:id="rId14"/>
    <p:sldId id="305" r:id="rId15"/>
    <p:sldId id="280" r:id="rId16"/>
    <p:sldId id="284" r:id="rId17"/>
    <p:sldId id="288" r:id="rId18"/>
    <p:sldId id="289" r:id="rId19"/>
    <p:sldId id="291" r:id="rId20"/>
    <p:sldId id="306" r:id="rId21"/>
    <p:sldId id="30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AD0D8E-9530-4658-8715-BB336AC7C090}" type="datetimeFigureOut">
              <a:rPr lang="en-US" smtClean="0"/>
              <a:pPr/>
              <a:t>8/26/2014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A0505-D25F-4ED9-A442-F0F7332D48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A0134B-C160-4F9B-A1E4-E4D853786FD1}" type="slidenum">
              <a:rPr lang="en-US"/>
              <a:pPr fontAlgn="base">
                <a:spcBef>
                  <a:spcPct val="0"/>
                </a:spcBef>
                <a:spcAft>
                  <a:spcPct val="0"/>
                </a:spcAft>
              </a:pPr>
              <a:t>9</a:t>
            </a:fld>
            <a:endParaRPr 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3" name="Text Box 4"/>
          <p:cNvSpPr txBox="1">
            <a:spLocks noChangeArrowheads="1"/>
          </p:cNvSpPr>
          <p:nvPr>
            <p:custDataLst>
              <p:tags r:id="rId1"/>
            </p:custDataLst>
          </p:nvPr>
        </p:nvSpPr>
        <p:spPr bwMode="auto">
          <a:xfrm>
            <a:off x="0" y="4127500"/>
            <a:ext cx="6858000" cy="12700"/>
          </a:xfrm>
          <a:prstGeom prst="rect">
            <a:avLst/>
          </a:prstGeom>
          <a:solidFill>
            <a:srgbClr val="FFFFFF"/>
          </a:solidFill>
          <a:ln w="9525">
            <a:noFill/>
            <a:miter lim="800000"/>
            <a:headEnd/>
            <a:tailEnd/>
          </a:ln>
        </p:spPr>
        <p:txBody>
          <a:bodyPr>
            <a:spAutoFit/>
          </a:bodyPr>
          <a:lstStyle/>
          <a:p>
            <a:pPr algn="ctr"/>
            <a:r>
              <a:rPr lang="en-US" sz="1400" b="1">
                <a:solidFill>
                  <a:srgbClr val="272727"/>
                </a:solidFill>
              </a:rPr>
              <a:t>f01_02.jpg</a:t>
            </a:r>
            <a:br>
              <a:rPr lang="en-US" sz="1400" b="1">
                <a:solidFill>
                  <a:srgbClr val="272727"/>
                </a:solidFill>
              </a:rPr>
            </a:br>
            <a:endParaRPr lang="en-US" sz="1400" b="1">
              <a:solidFill>
                <a:srgbClr val="272727"/>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04CFA1-7C7C-4FBF-A9B7-EF458FD5357F}" type="slidenum">
              <a:rPr lang="en-US"/>
              <a:pPr fontAlgn="base">
                <a:spcBef>
                  <a:spcPct val="0"/>
                </a:spcBef>
                <a:spcAft>
                  <a:spcPct val="0"/>
                </a:spcAft>
              </a:pPr>
              <a:t>15</a:t>
            </a:fld>
            <a:endParaRPr lang="en-US"/>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7" name="Text Box 4"/>
          <p:cNvSpPr txBox="1">
            <a:spLocks noChangeArrowheads="1"/>
          </p:cNvSpPr>
          <p:nvPr>
            <p:custDataLst>
              <p:tags r:id="rId1"/>
            </p:custDataLst>
          </p:nvPr>
        </p:nvSpPr>
        <p:spPr bwMode="auto">
          <a:xfrm>
            <a:off x="0" y="4127500"/>
            <a:ext cx="6858000" cy="12700"/>
          </a:xfrm>
          <a:prstGeom prst="rect">
            <a:avLst/>
          </a:prstGeom>
          <a:solidFill>
            <a:srgbClr val="FFFFFF"/>
          </a:solidFill>
          <a:ln w="9525">
            <a:noFill/>
            <a:miter lim="800000"/>
            <a:headEnd/>
            <a:tailEnd/>
          </a:ln>
        </p:spPr>
        <p:txBody>
          <a:bodyPr>
            <a:spAutoFit/>
          </a:bodyPr>
          <a:lstStyle/>
          <a:p>
            <a:pPr algn="ctr"/>
            <a:r>
              <a:rPr lang="en-US" sz="1400" b="1">
                <a:solidFill>
                  <a:srgbClr val="272727"/>
                </a:solidFill>
              </a:rPr>
              <a:t>f01_07.jpg</a:t>
            </a:r>
            <a:br>
              <a:rPr lang="en-US" sz="1400" b="1">
                <a:solidFill>
                  <a:srgbClr val="272727"/>
                </a:solidFill>
              </a:rPr>
            </a:br>
            <a:endParaRPr lang="en-US" sz="1400" b="1">
              <a:solidFill>
                <a:srgbClr val="272727"/>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smtClean="0"/>
              <a:t>IENG 471 Facilities Planning</a:t>
            </a:r>
          </a:p>
        </p:txBody>
      </p:sp>
      <p:sp>
        <p:nvSpPr>
          <p:cNvPr id="46083"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750D97ED-ADBB-4389-BEC6-C87628ED3179}" type="datetime1">
              <a:rPr lang="en-US"/>
              <a:pPr fontAlgn="base">
                <a:spcBef>
                  <a:spcPct val="0"/>
                </a:spcBef>
                <a:spcAft>
                  <a:spcPct val="0"/>
                </a:spcAft>
              </a:pPr>
              <a:t>8/26/2014</a:t>
            </a:fld>
            <a:endParaRPr lang="en-US"/>
          </a:p>
        </p:txBody>
      </p:sp>
      <p:sp>
        <p:nvSpPr>
          <p:cNvPr id="46084"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(c) 2005-2009 D.H. Jensen</a:t>
            </a:r>
          </a:p>
        </p:txBody>
      </p:sp>
      <p:sp>
        <p:nvSpPr>
          <p:cNvPr id="460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60F56D-FC68-447A-BA1A-086C9A1D14B4}" type="slidenum">
              <a:rPr lang="en-US"/>
              <a:pPr fontAlgn="base">
                <a:spcBef>
                  <a:spcPct val="0"/>
                </a:spcBef>
                <a:spcAft>
                  <a:spcPct val="0"/>
                </a:spcAft>
              </a:pPr>
              <a:t>16</a:t>
            </a:fld>
            <a:endParaRPr lang="en-US"/>
          </a:p>
        </p:txBody>
      </p:sp>
      <p:sp>
        <p:nvSpPr>
          <p:cNvPr id="460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AB791F-4892-420D-8925-FDB2BA213EDB}" type="slidenum">
              <a:rPr lang="en-US"/>
              <a:pPr fontAlgn="base">
                <a:spcBef>
                  <a:spcPct val="0"/>
                </a:spcBef>
                <a:spcAft>
                  <a:spcPct val="0"/>
                </a:spcAft>
              </a:pPr>
              <a:t>17</a:t>
            </a:fld>
            <a:endParaRPr lang="en-US"/>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9" name="Text Box 4"/>
          <p:cNvSpPr txBox="1">
            <a:spLocks noChangeArrowheads="1"/>
          </p:cNvSpPr>
          <p:nvPr>
            <p:custDataLst>
              <p:tags r:id="rId1"/>
            </p:custDataLst>
          </p:nvPr>
        </p:nvSpPr>
        <p:spPr bwMode="auto">
          <a:xfrm>
            <a:off x="0" y="4127500"/>
            <a:ext cx="6858000" cy="12700"/>
          </a:xfrm>
          <a:prstGeom prst="rect">
            <a:avLst/>
          </a:prstGeom>
          <a:solidFill>
            <a:srgbClr val="FFFFFF"/>
          </a:solidFill>
          <a:ln w="9525">
            <a:noFill/>
            <a:miter lim="800000"/>
            <a:headEnd/>
            <a:tailEnd/>
          </a:ln>
        </p:spPr>
        <p:txBody>
          <a:bodyPr>
            <a:spAutoFit/>
          </a:bodyPr>
          <a:lstStyle/>
          <a:p>
            <a:pPr algn="ctr"/>
            <a:r>
              <a:rPr lang="en-US" sz="1400" b="1">
                <a:solidFill>
                  <a:srgbClr val="272727"/>
                </a:solidFill>
              </a:rPr>
              <a:t>f01_04.jpg</a:t>
            </a:r>
            <a:br>
              <a:rPr lang="en-US" sz="1400" b="1">
                <a:solidFill>
                  <a:srgbClr val="272727"/>
                </a:solidFill>
              </a:rPr>
            </a:br>
            <a:endParaRPr lang="en-US" sz="1400" b="1">
              <a:solidFill>
                <a:srgbClr val="272727"/>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BB87F-3D23-41CF-A9D0-A32253DC42D2}"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BB87F-3D23-41CF-A9D0-A32253DC42D2}"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BB87F-3D23-41CF-A9D0-A32253DC42D2}"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BB87F-3D23-41CF-A9D0-A32253DC42D2}"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BB87F-3D23-41CF-A9D0-A32253DC42D2}"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BB87F-3D23-41CF-A9D0-A32253DC42D2}"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BBB87F-3D23-41CF-A9D0-A32253DC42D2}" type="datetimeFigureOut">
              <a:rPr lang="en-US" smtClean="0"/>
              <a:pPr/>
              <a:t>8/26/2014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BBB87F-3D23-41CF-A9D0-A32253DC42D2}" type="datetimeFigureOut">
              <a:rPr lang="en-US" smtClean="0"/>
              <a:pPr/>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BB87F-3D23-41CF-A9D0-A32253DC42D2}" type="datetimeFigureOut">
              <a:rPr lang="en-US" smtClean="0"/>
              <a:pPr/>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BB87F-3D23-41CF-A9D0-A32253DC42D2}"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BB87F-3D23-41CF-A9D0-A32253DC42D2}"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5E27-CD08-415E-99CB-0F9E22CEC3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BB87F-3D23-41CF-A9D0-A32253DC42D2}" type="datetimeFigureOut">
              <a:rPr lang="en-US" smtClean="0"/>
              <a:pPr/>
              <a:t>8/26/2014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F5E27-CD08-415E-99CB-0F9E22CEC3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IE 412: Industrial Facilities Design</a:t>
            </a:r>
            <a:endParaRPr lang="en-US" b="1" dirty="0"/>
          </a:p>
        </p:txBody>
      </p:sp>
      <p:sp>
        <p:nvSpPr>
          <p:cNvPr id="3" name="Content Placeholder 2"/>
          <p:cNvSpPr>
            <a:spLocks noGrp="1"/>
          </p:cNvSpPr>
          <p:nvPr>
            <p:ph idx="1"/>
          </p:nvPr>
        </p:nvSpPr>
        <p:spPr>
          <a:xfrm>
            <a:off x="228600" y="990600"/>
            <a:ext cx="8839200" cy="5867400"/>
          </a:xfrm>
        </p:spPr>
        <p:txBody>
          <a:bodyPr>
            <a:normAutofit fontScale="85000" lnSpcReduction="10000"/>
          </a:bodyPr>
          <a:lstStyle/>
          <a:p>
            <a:pPr algn="just">
              <a:buNone/>
            </a:pPr>
            <a:r>
              <a:rPr lang="en-US" b="1" dirty="0" smtClean="0"/>
              <a:t>Prerequisites: </a:t>
            </a:r>
            <a:r>
              <a:rPr lang="en-US" dirty="0" smtClean="0"/>
              <a:t>Work Study and Methods Engineering, Production Planning and Control </a:t>
            </a:r>
          </a:p>
          <a:p>
            <a:pPr algn="just">
              <a:buNone/>
            </a:pPr>
            <a:r>
              <a:rPr lang="en-US" b="1" dirty="0" smtClean="0"/>
              <a:t>Objective: </a:t>
            </a:r>
          </a:p>
          <a:p>
            <a:pPr algn="just">
              <a:buNone/>
            </a:pPr>
            <a:r>
              <a:rPr lang="en-US" dirty="0" smtClean="0"/>
              <a:t>To enable the students to understand facility planning, Material handling equipment analysis, warehousing, layout and location and flow of material, Exposure to relevant computer software. </a:t>
            </a:r>
          </a:p>
          <a:p>
            <a:pPr algn="just">
              <a:buNone/>
            </a:pPr>
            <a:r>
              <a:rPr lang="en-US" b="1" dirty="0" smtClean="0"/>
              <a:t>Contents: </a:t>
            </a:r>
          </a:p>
          <a:p>
            <a:pPr algn="just">
              <a:buNone/>
            </a:pPr>
            <a:r>
              <a:rPr lang="en-US" dirty="0" smtClean="0"/>
              <a:t>Location and Site selection, Facility design stages, processes, material handling equipment and analysis, Area allocation and space requirements, Flow analysis, fabrication of individual parts, total plant flow, Plant layout, Utilities Layout, Computerized facility layout and location, Strategies for storages. </a:t>
            </a:r>
          </a:p>
          <a:p>
            <a:pPr algn="just">
              <a:buNone/>
            </a:pPr>
            <a:r>
              <a:rPr lang="en-US" b="1" dirty="0" smtClean="0"/>
              <a:t>Recommended Books: </a:t>
            </a:r>
          </a:p>
          <a:p>
            <a:pPr algn="just">
              <a:buNone/>
            </a:pPr>
            <a:r>
              <a:rPr lang="en-US" dirty="0" smtClean="0"/>
              <a:t>1. </a:t>
            </a:r>
            <a:r>
              <a:rPr lang="en-US" b="1" dirty="0" smtClean="0"/>
              <a:t>Facilities Planning by Tompkins &amp; White, John Wiley</a:t>
            </a:r>
          </a:p>
          <a:p>
            <a:pPr algn="just">
              <a:buNone/>
            </a:pPr>
            <a:r>
              <a:rPr lang="en-US" dirty="0" smtClean="0"/>
              <a:t>2. Manufacturing Facilities: Location, Planning &amp; Design by D. </a:t>
            </a:r>
            <a:r>
              <a:rPr lang="en-US" dirty="0" err="1" smtClean="0"/>
              <a:t>Sule</a:t>
            </a:r>
            <a:r>
              <a:rPr lang="en-US" dirty="0" smtClean="0"/>
              <a:t>, P.W.S.-Kent Publishing Company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2000"/>
                                        <p:tgtEl>
                                          <p:spTgt spid="3">
                                            <p:txEl>
                                              <p:pRg st="1" end="1"/>
                                            </p:txEl>
                                          </p:spTgt>
                                        </p:tgtEl>
                                      </p:cBhvr>
                                    </p:animEffect>
                                  </p:childTnLst>
                                </p:cTn>
                              </p:par>
                            </p:childTnLst>
                          </p:cTn>
                        </p:par>
                        <p:par>
                          <p:cTn id="13" fill="hold">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2000"/>
                                        <p:tgtEl>
                                          <p:spTgt spid="3">
                                            <p:txEl>
                                              <p:pRg st="3" end="3"/>
                                            </p:txEl>
                                          </p:spTgt>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2000"/>
                                        <p:tgtEl>
                                          <p:spTgt spid="3">
                                            <p:txEl>
                                              <p:pRg st="5" end="5"/>
                                            </p:txEl>
                                          </p:spTgt>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smtClean="0"/>
              <a:t>Facility Planning Viewpoints</a:t>
            </a:r>
            <a:endParaRPr lang="en-US" b="1" dirty="0" smtClean="0"/>
          </a:p>
        </p:txBody>
      </p:sp>
      <p:sp>
        <p:nvSpPr>
          <p:cNvPr id="4" name="TextBox 3"/>
          <p:cNvSpPr txBox="1">
            <a:spLocks noChangeArrowheads="1"/>
          </p:cNvSpPr>
          <p:nvPr/>
        </p:nvSpPr>
        <p:spPr bwMode="auto">
          <a:xfrm>
            <a:off x="457200" y="1143000"/>
            <a:ext cx="8153400" cy="5078313"/>
          </a:xfrm>
          <a:prstGeom prst="rect">
            <a:avLst/>
          </a:prstGeom>
          <a:noFill/>
          <a:ln w="9525">
            <a:noFill/>
            <a:miter lim="800000"/>
            <a:headEnd/>
            <a:tailEnd/>
          </a:ln>
        </p:spPr>
        <p:txBody>
          <a:bodyPr>
            <a:spAutoFit/>
          </a:bodyPr>
          <a:lstStyle/>
          <a:p>
            <a:pPr algn="just">
              <a:buFont typeface="Wingdings" pitchFamily="2" charset="2"/>
              <a:buChar char="Ø"/>
            </a:pPr>
            <a:r>
              <a:rPr lang="en-US" sz="3200" dirty="0" smtClean="0"/>
              <a:t>Facilities </a:t>
            </a:r>
            <a:r>
              <a:rPr lang="en-US" sz="3200" dirty="0"/>
              <a:t>planning is complex and broad subject cuts across several </a:t>
            </a:r>
            <a:r>
              <a:rPr lang="en-US" sz="3200" dirty="0" smtClean="0"/>
              <a:t>disciplines</a:t>
            </a:r>
          </a:p>
          <a:p>
            <a:pPr lvl="1">
              <a:buFont typeface="Arial" pitchFamily="34" charset="0"/>
              <a:buChar char="•"/>
            </a:pPr>
            <a:r>
              <a:rPr lang="en-US" sz="2800" dirty="0" smtClean="0"/>
              <a:t>Civil engineering</a:t>
            </a:r>
          </a:p>
          <a:p>
            <a:pPr lvl="1">
              <a:buFont typeface="Arial" pitchFamily="34" charset="0"/>
              <a:buChar char="•"/>
            </a:pPr>
            <a:r>
              <a:rPr lang="en-US" sz="2800" dirty="0" smtClean="0"/>
              <a:t>Electrical</a:t>
            </a:r>
          </a:p>
          <a:p>
            <a:pPr lvl="1">
              <a:buFont typeface="Arial" pitchFamily="34" charset="0"/>
              <a:buChar char="•"/>
            </a:pPr>
            <a:r>
              <a:rPr lang="en-US" sz="2800" dirty="0" smtClean="0"/>
              <a:t>Mechanical engineering</a:t>
            </a:r>
          </a:p>
          <a:p>
            <a:pPr lvl="1">
              <a:buFont typeface="Arial" pitchFamily="34" charset="0"/>
              <a:buChar char="•"/>
            </a:pPr>
            <a:r>
              <a:rPr lang="en-US" sz="2800" dirty="0" smtClean="0"/>
              <a:t>Architectural</a:t>
            </a:r>
          </a:p>
          <a:p>
            <a:pPr lvl="1">
              <a:buFont typeface="Arial" pitchFamily="34" charset="0"/>
              <a:buChar char="•"/>
            </a:pPr>
            <a:r>
              <a:rPr lang="en-US" sz="2800" dirty="0" smtClean="0"/>
              <a:t>Real estate</a:t>
            </a:r>
          </a:p>
          <a:p>
            <a:pPr lvl="1">
              <a:buFont typeface="Arial" pitchFamily="34" charset="0"/>
              <a:buChar char="•"/>
            </a:pPr>
            <a:r>
              <a:rPr lang="en-US" sz="2800" dirty="0" smtClean="0"/>
              <a:t>Urban planning</a:t>
            </a:r>
          </a:p>
          <a:p>
            <a:pPr lvl="1">
              <a:buFont typeface="Arial" pitchFamily="34" charset="0"/>
              <a:buChar char="•"/>
            </a:pPr>
            <a:r>
              <a:rPr lang="en-US" sz="2800" dirty="0" smtClean="0"/>
              <a:t>Industrial </a:t>
            </a:r>
            <a:r>
              <a:rPr lang="en-US" sz="2800" dirty="0" smtClean="0"/>
              <a:t>engineering</a:t>
            </a:r>
            <a:endParaRPr lang="en-US" sz="2800" dirty="0"/>
          </a:p>
          <a:p>
            <a:pPr algn="just">
              <a:buFont typeface="Wingdings" pitchFamily="2" charset="2"/>
              <a:buChar char="Ø"/>
            </a:pPr>
            <a:r>
              <a:rPr lang="en-US" sz="3200" dirty="0"/>
              <a:t>  However, here we’ll focus on </a:t>
            </a:r>
            <a:r>
              <a:rPr lang="en-US" sz="3200" dirty="0" smtClean="0"/>
              <a:t>industrial </a:t>
            </a:r>
            <a:r>
              <a:rPr lang="en-US" sz="3200" dirty="0"/>
              <a:t>engineer’s role in developing effective and efficient facilities plans.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down)">
                                      <p:cBhvr>
                                        <p:cTn id="25" dur="500"/>
                                        <p:tgtEl>
                                          <p:spTgt spid="4">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wipe(down)">
                                      <p:cBhvr>
                                        <p:cTn id="28" dur="5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wipe(down)">
                                      <p:cBhvr>
                                        <p:cTn id="3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dirty="0" smtClean="0"/>
              <a:t>IE Viewpoint of Facilities Planning</a:t>
            </a:r>
          </a:p>
        </p:txBody>
      </p:sp>
      <p:sp>
        <p:nvSpPr>
          <p:cNvPr id="16387" name="Rectangle 3" descr="Rectangle: Click to edit Master text styles&#10;Second level&#10;Third level&#10;Fourth level&#10;Fifth level"/>
          <p:cNvSpPr>
            <a:spLocks noGrp="1" noChangeArrowheads="1"/>
          </p:cNvSpPr>
          <p:nvPr>
            <p:ph type="body" idx="1"/>
          </p:nvPr>
        </p:nvSpPr>
        <p:spPr>
          <a:xfrm>
            <a:off x="762000" y="1524000"/>
            <a:ext cx="7772400" cy="4724400"/>
          </a:xfrm>
        </p:spPr>
        <p:txBody>
          <a:bodyPr>
            <a:normAutofit/>
          </a:bodyPr>
          <a:lstStyle/>
          <a:p>
            <a:pPr algn="just">
              <a:lnSpc>
                <a:spcPct val="90000"/>
              </a:lnSpc>
            </a:pPr>
            <a:r>
              <a:rPr lang="en-US" dirty="0" smtClean="0"/>
              <a:t>IEs are focusing on requirements, resource allocation, and efficient use of resources.</a:t>
            </a:r>
          </a:p>
          <a:p>
            <a:pPr lvl="1" algn="just">
              <a:lnSpc>
                <a:spcPct val="90000"/>
              </a:lnSpc>
            </a:pPr>
            <a:r>
              <a:rPr lang="en-US" dirty="0" smtClean="0"/>
              <a:t>Facilities are the integration of many lower level systems</a:t>
            </a:r>
          </a:p>
          <a:p>
            <a:pPr lvl="2" algn="just">
              <a:lnSpc>
                <a:spcPct val="90000"/>
              </a:lnSpc>
            </a:pPr>
            <a:r>
              <a:rPr lang="en-US" dirty="0" smtClean="0"/>
              <a:t>Space requirements with respect to flow and operations control</a:t>
            </a:r>
          </a:p>
          <a:p>
            <a:pPr lvl="2" algn="just">
              <a:lnSpc>
                <a:spcPct val="90000"/>
              </a:lnSpc>
            </a:pPr>
            <a:r>
              <a:rPr lang="en-US" dirty="0" smtClean="0"/>
              <a:t>Personnel requirements</a:t>
            </a:r>
          </a:p>
          <a:p>
            <a:pPr lvl="2" algn="just">
              <a:lnSpc>
                <a:spcPct val="90000"/>
              </a:lnSpc>
            </a:pPr>
            <a:r>
              <a:rPr lang="en-US" dirty="0" smtClean="0"/>
              <a:t>Equipment requirements</a:t>
            </a:r>
          </a:p>
          <a:p>
            <a:pPr lvl="2" algn="just">
              <a:lnSpc>
                <a:spcPct val="90000"/>
              </a:lnSpc>
            </a:pPr>
            <a:r>
              <a:rPr lang="en-US" dirty="0" smtClean="0"/>
              <a:t>System design/layout with respect to flow and operations control</a:t>
            </a:r>
          </a:p>
          <a:p>
            <a:pPr lvl="2" algn="just">
              <a:lnSpc>
                <a:spcPct val="90000"/>
              </a:lnSpc>
            </a:pPr>
            <a:r>
              <a:rPr lang="en-US" dirty="0" smtClean="0"/>
              <a:t>The use of information systems and technology to increase effectiveness</a:t>
            </a:r>
          </a:p>
          <a:p>
            <a:pPr lvl="2" algn="just">
              <a:lnSpc>
                <a:spcPct val="90000"/>
              </a:lnSpc>
            </a:pPr>
            <a:r>
              <a:rPr lang="en-US" dirty="0" smtClean="0"/>
              <a:t>Movement within a facility</a:t>
            </a:r>
          </a:p>
          <a:p>
            <a:pPr lvl="2" algn="just">
              <a:lnSpc>
                <a:spcPct val="90000"/>
              </a:lnSpc>
            </a:pPr>
            <a:r>
              <a:rPr lang="en-US" dirty="0" smtClean="0"/>
              <a:t>Movement between facilities – Location</a:t>
            </a:r>
          </a:p>
          <a:p>
            <a:pPr lvl="2" algn="just">
              <a:lnSpc>
                <a:spcPct val="90000"/>
              </a:lnSpc>
            </a:pPr>
            <a:r>
              <a:rPr lang="en-US" sz="2000" dirty="0" smtClean="0"/>
              <a:t>…</a:t>
            </a:r>
          </a:p>
          <a:p>
            <a:pPr lvl="2" algn="just">
              <a:lnSpc>
                <a:spcPct val="90000"/>
              </a:lnSpc>
            </a:pPr>
            <a:endParaRPr lang="en-US" sz="2000" dirty="0" smtClean="0"/>
          </a:p>
          <a:p>
            <a:pPr lvl="2" algn="just">
              <a:lnSpc>
                <a:spcPct val="90000"/>
              </a:lnSpc>
              <a:buFont typeface="Wingdings" pitchFamily="2" charset="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00"/>
                                        <p:tgtEl>
                                          <p:spTgt spid="1638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wipe(down)">
                                      <p:cBhvr>
                                        <p:cTn id="10" dur="500"/>
                                        <p:tgtEl>
                                          <p:spTgt spid="1638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wipe(down)">
                                      <p:cBhvr>
                                        <p:cTn id="13" dur="500"/>
                                        <p:tgtEl>
                                          <p:spTgt spid="1638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wipe(down)">
                                      <p:cBhvr>
                                        <p:cTn id="16" dur="500"/>
                                        <p:tgtEl>
                                          <p:spTgt spid="1638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wipe(down)">
                                      <p:cBhvr>
                                        <p:cTn id="19" dur="500"/>
                                        <p:tgtEl>
                                          <p:spTgt spid="16387">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wipe(down)">
                                      <p:cBhvr>
                                        <p:cTn id="22" dur="500"/>
                                        <p:tgtEl>
                                          <p:spTgt spid="16387">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Effect transition="in" filter="wipe(down)">
                                      <p:cBhvr>
                                        <p:cTn id="25" dur="500"/>
                                        <p:tgtEl>
                                          <p:spTgt spid="16387">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387">
                                            <p:txEl>
                                              <p:pRg st="7" end="7"/>
                                            </p:txEl>
                                          </p:spTgt>
                                        </p:tgtEl>
                                        <p:attrNameLst>
                                          <p:attrName>style.visibility</p:attrName>
                                        </p:attrNameLst>
                                      </p:cBhvr>
                                      <p:to>
                                        <p:strVal val="visible"/>
                                      </p:to>
                                    </p:set>
                                    <p:animEffect transition="in" filter="wipe(down)">
                                      <p:cBhvr>
                                        <p:cTn id="28" dur="500"/>
                                        <p:tgtEl>
                                          <p:spTgt spid="16387">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animEffect transition="in" filter="wipe(down)">
                                      <p:cBhvr>
                                        <p:cTn id="31" dur="500"/>
                                        <p:tgtEl>
                                          <p:spTgt spid="16387">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6387">
                                            <p:txEl>
                                              <p:pRg st="9" end="9"/>
                                            </p:txEl>
                                          </p:spTgt>
                                        </p:tgtEl>
                                        <p:attrNameLst>
                                          <p:attrName>style.visibility</p:attrName>
                                        </p:attrNameLst>
                                      </p:cBhvr>
                                      <p:to>
                                        <p:strVal val="visible"/>
                                      </p:to>
                                    </p:set>
                                    <p:animEffect transition="in" filter="wipe(down)">
                                      <p:cBhvr>
                                        <p:cTn id="34"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smtClean="0"/>
              <a:t>Why matters? </a:t>
            </a:r>
          </a:p>
        </p:txBody>
      </p:sp>
      <p:sp>
        <p:nvSpPr>
          <p:cNvPr id="3" name="Content Placeholder 2"/>
          <p:cNvSpPr>
            <a:spLocks noGrp="1"/>
          </p:cNvSpPr>
          <p:nvPr>
            <p:ph idx="1"/>
          </p:nvPr>
        </p:nvSpPr>
        <p:spPr/>
        <p:txBody>
          <a:bodyPr rtlCol="0">
            <a:normAutofit/>
          </a:bodyPr>
          <a:lstStyle/>
          <a:p>
            <a:pPr algn="just" fontAlgn="auto">
              <a:spcAft>
                <a:spcPts val="0"/>
              </a:spcAft>
              <a:buNone/>
              <a:defRPr/>
            </a:pPr>
            <a:r>
              <a:rPr lang="en-US" dirty="0" smtClean="0"/>
              <a:t>To stimulate your thought, think of the following questions:</a:t>
            </a:r>
          </a:p>
          <a:p>
            <a:pPr marL="514350" indent="-514350" algn="just" fontAlgn="auto">
              <a:spcAft>
                <a:spcPts val="0"/>
              </a:spcAft>
              <a:buFont typeface="+mj-lt"/>
              <a:buAutoNum type="arabicPeriod"/>
              <a:defRPr/>
            </a:pPr>
            <a:r>
              <a:rPr lang="en-US" dirty="0" smtClean="0"/>
              <a:t>What impact does facilities planning have on handling and maintenance costs?</a:t>
            </a:r>
          </a:p>
          <a:p>
            <a:pPr marL="514350" indent="-514350" algn="just" fontAlgn="auto">
              <a:spcAft>
                <a:spcPts val="0"/>
              </a:spcAft>
              <a:buFont typeface="+mj-lt"/>
              <a:buAutoNum type="arabicPeriod"/>
              <a:defRPr/>
            </a:pPr>
            <a:r>
              <a:rPr lang="en-US" dirty="0" smtClean="0"/>
              <a:t> What impact does facilities planning have on employee moral?</a:t>
            </a:r>
          </a:p>
          <a:p>
            <a:pPr marL="514350" indent="-514350" algn="just" fontAlgn="auto">
              <a:spcAft>
                <a:spcPts val="0"/>
              </a:spcAft>
              <a:buFont typeface="+mj-lt"/>
              <a:buAutoNum type="arabicPeriod"/>
              <a:defRPr/>
            </a:pPr>
            <a:r>
              <a:rPr lang="en-US" dirty="0" smtClean="0"/>
              <a:t>What impact does facilities planning have on management of a facility?</a:t>
            </a:r>
          </a:p>
          <a:p>
            <a:pPr marL="514350" indent="-514350" algn="just" fontAlgn="auto">
              <a:spcAft>
                <a:spcPts val="0"/>
              </a:spcAft>
              <a:buFont typeface="+mj-lt"/>
              <a:buAutoNum type="arabicPeriod"/>
              <a:defRPr/>
            </a:pPr>
            <a:r>
              <a:rPr lang="en-US" dirty="0" smtClean="0"/>
              <a:t>What impact does facilities planning have on a facility’s capability to adapt to change and satisfy future requirements?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t>Why matters? </a:t>
            </a:r>
          </a:p>
        </p:txBody>
      </p:sp>
      <p:sp>
        <p:nvSpPr>
          <p:cNvPr id="23555" name="Content Placeholder 3"/>
          <p:cNvSpPr>
            <a:spLocks noGrp="1"/>
          </p:cNvSpPr>
          <p:nvPr>
            <p:ph idx="1"/>
          </p:nvPr>
        </p:nvSpPr>
        <p:spPr/>
        <p:txBody>
          <a:bodyPr/>
          <a:lstStyle/>
          <a:p>
            <a:endParaRPr lang="en-US" smtClean="0"/>
          </a:p>
        </p:txBody>
      </p:sp>
      <p:pic>
        <p:nvPicPr>
          <p:cNvPr id="23556" name="Picture 2" descr="C:\Documents and Settings\Steveo\Desktop\Workkkkkk\thompkinsjpgs\ch01\t01_01.jpg"/>
          <p:cNvPicPr preferRelativeResize="0">
            <a:picLocks noChangeAspect="1" noChangeArrowheads="1"/>
          </p:cNvPicPr>
          <p:nvPr>
            <p:custDataLst>
              <p:tags r:id="rId1"/>
            </p:custDataLst>
          </p:nvPr>
        </p:nvPicPr>
        <p:blipFill>
          <a:blip r:embed="rId3" cstate="print"/>
          <a:srcRect/>
          <a:stretch>
            <a:fillRect/>
          </a:stretch>
        </p:blipFill>
        <p:spPr bwMode="auto">
          <a:xfrm>
            <a:off x="227200" y="2054224"/>
            <a:ext cx="8764400" cy="3492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Steveo\Desktop\Workkkkkk\thompkinsjpgs\ch01\f01_01.jpg"/>
          <p:cNvPicPr preferRelativeResize="0">
            <a:picLocks noChangeAspect="1" noChangeArrowheads="1"/>
          </p:cNvPicPr>
          <p:nvPr>
            <p:custDataLst>
              <p:tags r:id="rId1"/>
            </p:custDataLst>
          </p:nvPr>
        </p:nvPicPr>
        <p:blipFill>
          <a:blip r:embed="rId3" cstate="print"/>
          <a:srcRect/>
          <a:stretch>
            <a:fillRect/>
          </a:stretch>
        </p:blipFill>
        <p:spPr bwMode="auto">
          <a:xfrm>
            <a:off x="1524000" y="342900"/>
            <a:ext cx="6107113"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Steveo\Desktop\Workkkkkk\thompkinsjpgs\ch01\f01_07.jpg"/>
          <p:cNvPicPr preferRelativeResize="0">
            <a:picLocks noChangeAspect="1" noChangeArrowheads="1"/>
          </p:cNvPicPr>
          <p:nvPr>
            <p:custDataLst>
              <p:tags r:id="rId1"/>
            </p:custDataLst>
          </p:nvPr>
        </p:nvPicPr>
        <p:blipFill>
          <a:blip r:embed="rId4" cstate="print"/>
          <a:srcRect/>
          <a:stretch>
            <a:fillRect/>
          </a:stretch>
        </p:blipFill>
        <p:spPr bwMode="auto">
          <a:xfrm>
            <a:off x="520700" y="342900"/>
            <a:ext cx="8101013" cy="6172200"/>
          </a:xfrm>
          <a:prstGeom prst="rect">
            <a:avLst/>
          </a:prstGeom>
          <a:noFill/>
          <a:ln w="9525">
            <a:noFill/>
            <a:miter lim="800000"/>
            <a:headEnd/>
            <a:tailEnd/>
          </a:ln>
        </p:spPr>
      </p:pic>
      <p:sp>
        <p:nvSpPr>
          <p:cNvPr id="27652" name="Rectangle 4" hidden="1"/>
          <p:cNvSpPr>
            <a:spLocks noGrp="1" noChangeArrowheads="1"/>
          </p:cNvSpPr>
          <p:nvPr>
            <p:ph type="title"/>
          </p:nvPr>
        </p:nvSpPr>
        <p:spPr/>
        <p:txBody>
          <a:bodyPr/>
          <a:lstStyle/>
          <a:p>
            <a:r>
              <a:rPr lang="en-US" smtClean="0"/>
              <a:t>f01_07</a:t>
            </a:r>
          </a:p>
        </p:txBody>
      </p:sp>
      <p:sp>
        <p:nvSpPr>
          <p:cNvPr id="5" name="Title 1"/>
          <p:cNvSpPr txBox="1">
            <a:spLocks/>
          </p:cNvSpPr>
          <p:nvPr/>
        </p:nvSpPr>
        <p:spPr>
          <a:xfrm>
            <a:off x="609600" y="427038"/>
            <a:ext cx="8229600" cy="1143000"/>
          </a:xfrm>
          <a:prstGeom prst="rect">
            <a:avLst/>
          </a:prstGeom>
        </p:spPr>
        <p:txBody>
          <a:bodyPr anchor="ctr">
            <a:normAutofit/>
          </a:bodyPr>
          <a:lstStyle/>
          <a:p>
            <a:pPr algn="ctr" fontAlgn="auto">
              <a:spcAft>
                <a:spcPts val="0"/>
              </a:spcAft>
              <a:defRPr/>
            </a:pPr>
            <a:r>
              <a:rPr lang="en-US" sz="4400" b="1" dirty="0">
                <a:latin typeface="+mj-lt"/>
                <a:ea typeface="+mj-ea"/>
                <a:cs typeface="+mj-cs"/>
              </a:rPr>
              <a:t>Why matters?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143000"/>
          </a:xfrm>
        </p:spPr>
        <p:txBody>
          <a:bodyPr/>
          <a:lstStyle/>
          <a:p>
            <a:r>
              <a:rPr lang="en-US" b="1" dirty="0" smtClean="0"/>
              <a:t>Facility Planning Process</a:t>
            </a:r>
            <a:endParaRPr lang="en-US" b="1" dirty="0" smtClean="0"/>
          </a:p>
        </p:txBody>
      </p:sp>
      <p:sp>
        <p:nvSpPr>
          <p:cNvPr id="88067" name="Rectangle 3"/>
          <p:cNvSpPr>
            <a:spLocks noGrp="1" noChangeArrowheads="1"/>
          </p:cNvSpPr>
          <p:nvPr>
            <p:ph type="body" idx="1"/>
          </p:nvPr>
        </p:nvSpPr>
        <p:spPr>
          <a:xfrm>
            <a:off x="304800" y="1143000"/>
            <a:ext cx="8839200" cy="5410200"/>
          </a:xfrm>
        </p:spPr>
        <p:txBody>
          <a:bodyPr>
            <a:noAutofit/>
          </a:bodyPr>
          <a:lstStyle/>
          <a:p>
            <a:pPr marL="742950" indent="-742950">
              <a:spcBef>
                <a:spcPts val="0"/>
              </a:spcBef>
              <a:buFont typeface="+mj-lt"/>
              <a:buAutoNum type="arabicPeriod"/>
            </a:pPr>
            <a:r>
              <a:rPr lang="en-US" dirty="0" smtClean="0"/>
              <a:t>Define the problem</a:t>
            </a:r>
            <a:endParaRPr lang="en-US" dirty="0" smtClean="0"/>
          </a:p>
          <a:p>
            <a:pPr marL="1143000" lvl="1" indent="-742950">
              <a:spcBef>
                <a:spcPts val="0"/>
              </a:spcBef>
              <a:buFont typeface="Wingdings" pitchFamily="2" charset="2"/>
              <a:buChar char="§"/>
            </a:pPr>
            <a:r>
              <a:rPr lang="en-US" dirty="0" smtClean="0"/>
              <a:t>Define the objective of the facility</a:t>
            </a:r>
            <a:endParaRPr lang="en-US" dirty="0" smtClean="0"/>
          </a:p>
          <a:p>
            <a:pPr marL="1143000" lvl="1" indent="-742950">
              <a:spcBef>
                <a:spcPts val="0"/>
              </a:spcBef>
              <a:buFont typeface="Wingdings" pitchFamily="2" charset="2"/>
              <a:buChar char="§"/>
            </a:pPr>
            <a:r>
              <a:rPr lang="en-US" dirty="0" smtClean="0"/>
              <a:t>Specify the primary and support activitie</a:t>
            </a:r>
            <a:r>
              <a:rPr lang="en-US" dirty="0" smtClean="0"/>
              <a:t>s to accomplish objectives</a:t>
            </a:r>
            <a:endParaRPr lang="en-US" dirty="0" smtClean="0"/>
          </a:p>
          <a:p>
            <a:pPr marL="742950" indent="-742950">
              <a:spcBef>
                <a:spcPts val="0"/>
              </a:spcBef>
              <a:buFont typeface="+mj-lt"/>
              <a:buAutoNum type="arabicPeriod"/>
            </a:pPr>
            <a:r>
              <a:rPr lang="en-US" dirty="0" smtClean="0"/>
              <a:t>Analyze the problem</a:t>
            </a:r>
            <a:endParaRPr lang="en-US" dirty="0" smtClean="0"/>
          </a:p>
          <a:p>
            <a:pPr marL="1143000" lvl="1" indent="-742950">
              <a:spcBef>
                <a:spcPts val="0"/>
              </a:spcBef>
              <a:buFont typeface="Wingdings" pitchFamily="2" charset="2"/>
              <a:buChar char="§"/>
            </a:pPr>
            <a:r>
              <a:rPr lang="en-US" dirty="0" smtClean="0"/>
              <a:t>Determine the interrelationship among all activities</a:t>
            </a:r>
          </a:p>
          <a:p>
            <a:pPr marL="102870" indent="-742950">
              <a:spcBef>
                <a:spcPts val="0"/>
              </a:spcBef>
              <a:buFont typeface="+mj-lt"/>
              <a:buAutoNum type="arabicPeriod"/>
            </a:pPr>
            <a:r>
              <a:rPr lang="en-US" dirty="0" smtClean="0"/>
              <a:t>Determine the space requirements for all activities</a:t>
            </a:r>
          </a:p>
          <a:p>
            <a:pPr marL="1017270" lvl="4" indent="-742950">
              <a:spcBef>
                <a:spcPts val="0"/>
              </a:spcBef>
              <a:buFont typeface="Wingdings" pitchFamily="2" charset="2"/>
              <a:buChar char="§"/>
            </a:pPr>
            <a:r>
              <a:rPr lang="en-US" sz="2800" dirty="0" smtClean="0"/>
              <a:t>Generate alternative facility plans</a:t>
            </a:r>
          </a:p>
          <a:p>
            <a:pPr marL="560070" lvl="3" indent="-742950">
              <a:spcBef>
                <a:spcPts val="0"/>
              </a:spcBef>
              <a:buFont typeface="+mj-lt"/>
              <a:buAutoNum type="arabicPeriod" startAt="4"/>
            </a:pPr>
            <a:r>
              <a:rPr lang="en-US" sz="3200" dirty="0" smtClean="0"/>
              <a:t>Evaluate the alternatives</a:t>
            </a:r>
          </a:p>
          <a:p>
            <a:pPr marL="560070" lvl="3" indent="-742950">
              <a:spcBef>
                <a:spcPts val="0"/>
              </a:spcBef>
              <a:buFont typeface="+mj-lt"/>
              <a:buAutoNum type="arabicPeriod" startAt="4"/>
            </a:pPr>
            <a:r>
              <a:rPr lang="en-US" sz="3200" dirty="0" smtClean="0"/>
              <a:t>Select the Preferred design</a:t>
            </a:r>
          </a:p>
          <a:p>
            <a:pPr marL="560070" lvl="3" indent="-742950">
              <a:spcBef>
                <a:spcPts val="0"/>
              </a:spcBef>
              <a:buFont typeface="+mj-lt"/>
              <a:buAutoNum type="arabicPeriod" startAt="4"/>
            </a:pPr>
            <a:r>
              <a:rPr lang="en-US" sz="3200" dirty="0" smtClean="0"/>
              <a:t>Implement The design</a:t>
            </a:r>
          </a:p>
          <a:p>
            <a:pPr marL="1017270" lvl="4" indent="-742950">
              <a:spcBef>
                <a:spcPts val="0"/>
              </a:spcBef>
              <a:buFont typeface="Wingdings" pitchFamily="2" charset="2"/>
              <a:buChar char="§"/>
            </a:pPr>
            <a:r>
              <a:rPr lang="en-US" sz="2800" dirty="0" smtClean="0"/>
              <a:t>Maintain and adopt the facility design</a:t>
            </a:r>
          </a:p>
          <a:p>
            <a:pPr marL="1017270" lvl="4" indent="-742950">
              <a:spcBef>
                <a:spcPts val="0"/>
              </a:spcBef>
              <a:buFont typeface="Wingdings" pitchFamily="2" charset="2"/>
              <a:buChar char="§"/>
            </a:pPr>
            <a:r>
              <a:rPr lang="en-US" sz="2800" dirty="0" smtClean="0"/>
              <a:t>Redefine the objectives of the facility</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0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80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806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806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06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80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Steveo\Desktop\Workkkkkk\thompkinsjpgs\ch01\f01_04.jpg"/>
          <p:cNvPicPr preferRelativeResize="0">
            <a:picLocks noChangeAspect="1" noChangeArrowheads="1"/>
          </p:cNvPicPr>
          <p:nvPr>
            <p:custDataLst>
              <p:tags r:id="rId1"/>
            </p:custDataLst>
          </p:nvPr>
        </p:nvPicPr>
        <p:blipFill>
          <a:blip r:embed="rId4" cstate="print"/>
          <a:srcRect/>
          <a:stretch>
            <a:fillRect/>
          </a:stretch>
        </p:blipFill>
        <p:spPr bwMode="auto">
          <a:xfrm>
            <a:off x="457200" y="1270000"/>
            <a:ext cx="8229600" cy="4322763"/>
          </a:xfrm>
          <a:prstGeom prst="rect">
            <a:avLst/>
          </a:prstGeom>
          <a:noFill/>
          <a:ln w="9525">
            <a:noFill/>
            <a:miter lim="800000"/>
            <a:headEnd/>
            <a:tailEnd/>
          </a:ln>
        </p:spPr>
      </p:pic>
      <p:sp>
        <p:nvSpPr>
          <p:cNvPr id="35844" name="Rectangle 4" hidden="1"/>
          <p:cNvSpPr>
            <a:spLocks noGrp="1" noChangeArrowheads="1"/>
          </p:cNvSpPr>
          <p:nvPr>
            <p:ph type="title"/>
          </p:nvPr>
        </p:nvSpPr>
        <p:spPr/>
        <p:txBody>
          <a:bodyPr/>
          <a:lstStyle/>
          <a:p>
            <a:r>
              <a:rPr lang="en-US" smtClean="0"/>
              <a:t>f01_04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dirty="0" smtClean="0"/>
              <a:t>Data for Strategic Facility Design</a:t>
            </a:r>
          </a:p>
        </p:txBody>
      </p:sp>
      <p:sp>
        <p:nvSpPr>
          <p:cNvPr id="36867" name="Rectangle 3"/>
          <p:cNvSpPr>
            <a:spLocks noGrp="1" noChangeArrowheads="1"/>
          </p:cNvSpPr>
          <p:nvPr>
            <p:ph type="body" idx="1"/>
          </p:nvPr>
        </p:nvSpPr>
        <p:spPr/>
        <p:txBody>
          <a:bodyPr>
            <a:normAutofit/>
          </a:bodyPr>
          <a:lstStyle/>
          <a:p>
            <a:pPr marL="533400" indent="-533400">
              <a:buSzPct val="95000"/>
              <a:buFont typeface="Wingdings" pitchFamily="2" charset="2"/>
              <a:buAutoNum type="arabicPeriod"/>
            </a:pPr>
            <a:r>
              <a:rPr lang="en-US" dirty="0" smtClean="0"/>
              <a:t>What is to be produced?</a:t>
            </a:r>
          </a:p>
          <a:p>
            <a:pPr marL="533400" indent="-533400">
              <a:buSzPct val="95000"/>
              <a:buFont typeface="Wingdings" pitchFamily="2" charset="2"/>
              <a:buAutoNum type="arabicPeriod"/>
            </a:pPr>
            <a:r>
              <a:rPr lang="en-US" dirty="0" smtClean="0"/>
              <a:t>How are the products to be produced?</a:t>
            </a:r>
          </a:p>
          <a:p>
            <a:pPr marL="533400" indent="-533400">
              <a:buSzPct val="95000"/>
              <a:buFont typeface="Wingdings" pitchFamily="2" charset="2"/>
              <a:buAutoNum type="arabicPeriod"/>
            </a:pPr>
            <a:r>
              <a:rPr lang="en-US" dirty="0" smtClean="0"/>
              <a:t>When are the products to be produced?</a:t>
            </a:r>
          </a:p>
          <a:p>
            <a:pPr marL="533400" indent="-533400">
              <a:buSzPct val="95000"/>
              <a:buFont typeface="Wingdings" pitchFamily="2" charset="2"/>
              <a:buAutoNum type="arabicPeriod"/>
            </a:pPr>
            <a:r>
              <a:rPr lang="en-US" dirty="0" smtClean="0"/>
              <a:t>How much of the product is to be produced?</a:t>
            </a:r>
          </a:p>
          <a:p>
            <a:pPr marL="533400" indent="-533400">
              <a:buSzPct val="95000"/>
              <a:buFont typeface="Wingdings" pitchFamily="2" charset="2"/>
              <a:buAutoNum type="arabicPeriod"/>
            </a:pPr>
            <a:r>
              <a:rPr lang="en-US" dirty="0" smtClean="0"/>
              <a:t>How long will the product be produced?</a:t>
            </a:r>
          </a:p>
          <a:p>
            <a:pPr marL="533400" indent="-533400">
              <a:buSzPct val="95000"/>
              <a:buFont typeface="Wingdings" pitchFamily="2" charset="2"/>
              <a:buAutoNum type="arabicPeriod"/>
            </a:pPr>
            <a:r>
              <a:rPr lang="en-US" dirty="0" smtClean="0"/>
              <a:t>Where are the products to be produced?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rtlCol="0">
            <a:normAutofit/>
          </a:bodyPr>
          <a:lstStyle/>
          <a:p>
            <a:pPr fontAlgn="auto">
              <a:spcAft>
                <a:spcPts val="0"/>
              </a:spcAft>
              <a:defRPr/>
            </a:pPr>
            <a:r>
              <a:rPr lang="en-US" b="1" dirty="0" smtClean="0"/>
              <a:t>Issues Impacting a Strategic Facilities Plan</a:t>
            </a:r>
          </a:p>
        </p:txBody>
      </p:sp>
      <p:sp>
        <p:nvSpPr>
          <p:cNvPr id="38915" name="Rectangle 3"/>
          <p:cNvSpPr>
            <a:spLocks noGrp="1" noChangeArrowheads="1"/>
          </p:cNvSpPr>
          <p:nvPr>
            <p:ph type="body" idx="1"/>
          </p:nvPr>
        </p:nvSpPr>
        <p:spPr>
          <a:xfrm>
            <a:off x="609600" y="1447800"/>
            <a:ext cx="8534400" cy="4419600"/>
          </a:xfrm>
        </p:spPr>
        <p:txBody>
          <a:bodyPr>
            <a:noAutofit/>
          </a:bodyPr>
          <a:lstStyle/>
          <a:p>
            <a:pPr lvl="1">
              <a:lnSpc>
                <a:spcPct val="90000"/>
              </a:lnSpc>
              <a:buFont typeface="Arial" pitchFamily="34" charset="0"/>
              <a:buChar char="•"/>
            </a:pPr>
            <a:r>
              <a:rPr lang="en-US" sz="3200" dirty="0" smtClean="0"/>
              <a:t>Number, location, sizes of warehouse/distribution centers</a:t>
            </a:r>
          </a:p>
          <a:p>
            <a:pPr lvl="1">
              <a:lnSpc>
                <a:spcPct val="90000"/>
              </a:lnSpc>
              <a:buFont typeface="Arial" pitchFamily="34" charset="0"/>
              <a:buChar char="•"/>
            </a:pPr>
            <a:r>
              <a:rPr lang="en-US" sz="3200" dirty="0" smtClean="0"/>
              <a:t>Centralized vs. decentralized storage / manufacturing</a:t>
            </a:r>
          </a:p>
          <a:p>
            <a:pPr lvl="1">
              <a:lnSpc>
                <a:spcPct val="90000"/>
              </a:lnSpc>
              <a:buFont typeface="Arial" pitchFamily="34" charset="0"/>
              <a:buChar char="•"/>
            </a:pPr>
            <a:r>
              <a:rPr lang="en-US" sz="3200" dirty="0" smtClean="0"/>
              <a:t>Acquire existing (</a:t>
            </a:r>
            <a:r>
              <a:rPr lang="en-US" sz="3200" dirty="0" err="1" smtClean="0">
                <a:solidFill>
                  <a:srgbClr val="FF0000"/>
                </a:solidFill>
              </a:rPr>
              <a:t>brownfield</a:t>
            </a:r>
            <a:r>
              <a:rPr lang="en-US" sz="3200" dirty="0" smtClean="0"/>
              <a:t>) vs. build new (</a:t>
            </a:r>
            <a:r>
              <a:rPr lang="en-US" sz="3200" dirty="0" err="1" smtClean="0">
                <a:solidFill>
                  <a:srgbClr val="FF0000"/>
                </a:solidFill>
              </a:rPr>
              <a:t>greenfield</a:t>
            </a:r>
            <a:r>
              <a:rPr lang="en-US" sz="3200" dirty="0" smtClean="0"/>
              <a:t>)</a:t>
            </a:r>
          </a:p>
          <a:p>
            <a:pPr lvl="1">
              <a:lnSpc>
                <a:spcPct val="90000"/>
              </a:lnSpc>
              <a:buFont typeface="Arial" pitchFamily="34" charset="0"/>
              <a:buChar char="•"/>
            </a:pPr>
            <a:r>
              <a:rPr lang="en-US" sz="3200" dirty="0" smtClean="0"/>
              <a:t>Flexibility required for marketing &amp; technology</a:t>
            </a:r>
          </a:p>
          <a:p>
            <a:pPr lvl="1">
              <a:lnSpc>
                <a:spcPct val="90000"/>
              </a:lnSpc>
              <a:buFont typeface="Arial" pitchFamily="34" charset="0"/>
              <a:buChar char="•"/>
            </a:pPr>
            <a:r>
              <a:rPr lang="en-US" sz="3200" dirty="0" smtClean="0"/>
              <a:t>Interfacing storage and manufacturing</a:t>
            </a:r>
          </a:p>
          <a:p>
            <a:pPr lvl="1">
              <a:lnSpc>
                <a:spcPct val="90000"/>
              </a:lnSpc>
              <a:buFont typeface="Arial" pitchFamily="34" charset="0"/>
              <a:buChar char="•"/>
            </a:pPr>
            <a:r>
              <a:rPr lang="en-US" sz="3200" dirty="0" smtClean="0"/>
              <a:t>Level of vertical integration</a:t>
            </a:r>
          </a:p>
          <a:p>
            <a:pPr lvl="1">
              <a:lnSpc>
                <a:spcPct val="90000"/>
              </a:lnSpc>
              <a:buFont typeface="Arial" pitchFamily="34" charset="0"/>
              <a:buChar char="•"/>
            </a:pPr>
            <a:r>
              <a:rPr lang="en-US" sz="3200" dirty="0" smtClean="0"/>
              <a:t>Control of materials and equipment</a:t>
            </a:r>
          </a:p>
          <a:p>
            <a:pPr lvl="1">
              <a:lnSpc>
                <a:spcPct val="90000"/>
              </a:lnSpc>
              <a:buFont typeface="Arial" pitchFamily="34" charset="0"/>
              <a:buChar char="•"/>
            </a:pPr>
            <a:r>
              <a:rPr lang="en-US" sz="3200" dirty="0" smtClean="0"/>
              <a:t>Inbound and outbound material movement</a:t>
            </a:r>
          </a:p>
          <a:p>
            <a:pPr lvl="1">
              <a:lnSpc>
                <a:spcPct val="90000"/>
              </a:lnSpc>
              <a:buFont typeface="Arial" pitchFamily="34" charset="0"/>
              <a:buChar char="•"/>
            </a:pPr>
            <a:r>
              <a:rPr lang="en-US" sz="3200" dirty="0" smtClean="0"/>
              <a:t>Technology changes for suppliers, firm, customers</a:t>
            </a:r>
          </a:p>
          <a:p>
            <a:pPr lvl="1">
              <a:lnSpc>
                <a:spcPct val="90000"/>
              </a:lnSpc>
              <a:buFont typeface="Arial" pitchFamily="34" charset="0"/>
              <a:buChar char="•"/>
            </a:pPr>
            <a:r>
              <a:rPr lang="en-US" sz="3200" dirty="0" smtClean="0"/>
              <a:t>Financial goals for the design of the facility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down)">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ipe(down)">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wipe(down)">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wipe(down)">
                                      <p:cBhvr>
                                        <p:cTn id="22" dur="500"/>
                                        <p:tgtEl>
                                          <p:spTgt spid="38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wipe(down)">
                                      <p:cBhvr>
                                        <p:cTn id="27" dur="500"/>
                                        <p:tgtEl>
                                          <p:spTgt spid="38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Effect transition="in" filter="wipe(down)">
                                      <p:cBhvr>
                                        <p:cTn id="32" dur="500"/>
                                        <p:tgtEl>
                                          <p:spTgt spid="389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8915">
                                            <p:txEl>
                                              <p:pRg st="6" end="6"/>
                                            </p:txEl>
                                          </p:spTgt>
                                        </p:tgtEl>
                                        <p:attrNameLst>
                                          <p:attrName>style.visibility</p:attrName>
                                        </p:attrNameLst>
                                      </p:cBhvr>
                                      <p:to>
                                        <p:strVal val="visible"/>
                                      </p:to>
                                    </p:set>
                                    <p:animEffect transition="in" filter="wipe(down)">
                                      <p:cBhvr>
                                        <p:cTn id="37" dur="500"/>
                                        <p:tgtEl>
                                          <p:spTgt spid="389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8915">
                                            <p:txEl>
                                              <p:pRg st="7" end="7"/>
                                            </p:txEl>
                                          </p:spTgt>
                                        </p:tgtEl>
                                        <p:attrNameLst>
                                          <p:attrName>style.visibility</p:attrName>
                                        </p:attrNameLst>
                                      </p:cBhvr>
                                      <p:to>
                                        <p:strVal val="visible"/>
                                      </p:to>
                                    </p:set>
                                    <p:animEffect transition="in" filter="wipe(down)">
                                      <p:cBhvr>
                                        <p:cTn id="42" dur="500"/>
                                        <p:tgtEl>
                                          <p:spTgt spid="389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Effect transition="in" filter="wipe(down)">
                                      <p:cBhvr>
                                        <p:cTn id="47" dur="500"/>
                                        <p:tgtEl>
                                          <p:spTgt spid="389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8915">
                                            <p:txEl>
                                              <p:pRg st="9" end="9"/>
                                            </p:txEl>
                                          </p:spTgt>
                                        </p:tgtEl>
                                        <p:attrNameLst>
                                          <p:attrName>style.visibility</p:attrName>
                                        </p:attrNameLst>
                                      </p:cBhvr>
                                      <p:to>
                                        <p:strVal val="visible"/>
                                      </p:to>
                                    </p:set>
                                    <p:animEffect transition="in" filter="wipe(down)">
                                      <p:cBhvr>
                                        <p:cTn id="52" dur="500"/>
                                        <p:tgtEl>
                                          <p:spTgt spid="38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Facility Planning</a:t>
            </a:r>
            <a:endParaRPr lang="en-US" b="1" dirty="0"/>
          </a:p>
        </p:txBody>
      </p:sp>
      <p:sp>
        <p:nvSpPr>
          <p:cNvPr id="3" name="Content Placeholder 2"/>
          <p:cNvSpPr>
            <a:spLocks noGrp="1"/>
          </p:cNvSpPr>
          <p:nvPr>
            <p:ph idx="1"/>
          </p:nvPr>
        </p:nvSpPr>
        <p:spPr>
          <a:xfrm>
            <a:off x="457200" y="1447800"/>
            <a:ext cx="8229600" cy="4678363"/>
          </a:xfrm>
        </p:spPr>
        <p:txBody>
          <a:bodyPr>
            <a:normAutofit/>
          </a:bodyPr>
          <a:lstStyle/>
          <a:p>
            <a:pPr lvl="1">
              <a:buClr>
                <a:schemeClr val="tx1"/>
              </a:buClr>
              <a:buSzTx/>
              <a:buNone/>
            </a:pPr>
            <a:r>
              <a:rPr lang="en-US" sz="3600" dirty="0" smtClean="0"/>
              <a:t>The facilities planned today </a:t>
            </a:r>
            <a:r>
              <a:rPr lang="en-US" sz="3600" dirty="0" smtClean="0"/>
              <a:t>must </a:t>
            </a:r>
            <a:r>
              <a:rPr lang="en-US" sz="3600" dirty="0" smtClean="0"/>
              <a:t>help an organization achieve </a:t>
            </a:r>
            <a:r>
              <a:rPr lang="en-US" sz="3600" b="1" i="1" dirty="0" smtClean="0"/>
              <a:t>Supply Chain </a:t>
            </a:r>
            <a:r>
              <a:rPr lang="en-US" sz="3600" b="1" i="1" dirty="0" smtClean="0"/>
              <a:t>Excellence.</a:t>
            </a:r>
            <a:r>
              <a:rPr lang="en-US" sz="3600" i="1" dirty="0" smtClean="0"/>
              <a:t>. </a:t>
            </a:r>
            <a:r>
              <a:rPr lang="en-US" sz="3600" dirty="0" smtClean="0"/>
              <a:t>It has six steps/levels;</a:t>
            </a:r>
          </a:p>
          <a:p>
            <a:pPr lvl="1">
              <a:buClr>
                <a:schemeClr val="tx1"/>
              </a:buClr>
              <a:buFont typeface="Wingdings" pitchFamily="2" charset="2"/>
              <a:buChar char="§"/>
            </a:pPr>
            <a:r>
              <a:rPr lang="en-US" sz="3600" dirty="0" smtClean="0"/>
              <a:t>Business As Usual (buy-make-move-store-sell)</a:t>
            </a:r>
          </a:p>
          <a:p>
            <a:pPr lvl="1">
              <a:buClr>
                <a:schemeClr val="tx1"/>
              </a:buClr>
              <a:buFont typeface="Wingdings" pitchFamily="2" charset="2"/>
              <a:buChar char="§"/>
            </a:pPr>
            <a:r>
              <a:rPr lang="en-US" sz="3600" dirty="0" smtClean="0"/>
              <a:t>Link Excellence</a:t>
            </a:r>
          </a:p>
          <a:p>
            <a:pPr lvl="1">
              <a:buClr>
                <a:schemeClr val="tx1"/>
              </a:buClr>
              <a:buFont typeface="Wingdings" pitchFamily="2" charset="2"/>
              <a:buChar char="§"/>
            </a:pPr>
            <a:r>
              <a:rPr lang="en-US" sz="3600" dirty="0" smtClean="0"/>
              <a:t>Visibility</a:t>
            </a:r>
          </a:p>
          <a:p>
            <a:pPr lvl="1">
              <a:buClr>
                <a:schemeClr val="tx1"/>
              </a:buClr>
              <a:buFont typeface="Wingdings" pitchFamily="2" charset="2"/>
              <a:buChar char="§"/>
            </a:pPr>
            <a:r>
              <a:rPr lang="en-US" sz="3600" dirty="0" smtClean="0"/>
              <a:t>Collaboration</a:t>
            </a:r>
          </a:p>
          <a:p>
            <a:pPr lvl="1">
              <a:buClr>
                <a:schemeClr val="tx1"/>
              </a:buClr>
              <a:buFont typeface="Wingdings" pitchFamily="2" charset="2"/>
              <a:buChar char="§"/>
            </a:pPr>
            <a:r>
              <a:rPr lang="en-US" sz="3600" dirty="0" smtClean="0"/>
              <a:t>Synthesis</a:t>
            </a:r>
            <a:endParaRPr lang="en-US" sz="3600" dirty="0" smtClean="0"/>
          </a:p>
          <a:p>
            <a:pPr lvl="1">
              <a:buClr>
                <a:schemeClr val="tx1"/>
              </a:buClr>
              <a:buSzTx/>
              <a:buFont typeface="Wingdings" pitchFamily="2" charset="2"/>
              <a:buChar char="§"/>
            </a:pPr>
            <a:endParaRPr lang="en-US" sz="3600" i="1" dirty="0" smtClean="0"/>
          </a:p>
          <a:p>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14398" y="304793"/>
          <a:ext cx="7315202" cy="6368528"/>
        </p:xfrm>
        <a:graphic>
          <a:graphicData uri="http://schemas.openxmlformats.org/drawingml/2006/table">
            <a:tbl>
              <a:tblPr>
                <a:effectLst>
                  <a:outerShdw blurRad="50800" dist="38100" dir="8100000" algn="tr" rotWithShape="0">
                    <a:prstClr val="black">
                      <a:alpha val="40000"/>
                    </a:prstClr>
                  </a:outerShdw>
                </a:effectLst>
              </a:tblPr>
              <a:tblGrid>
                <a:gridCol w="1676402"/>
                <a:gridCol w="5638800"/>
              </a:tblGrid>
              <a:tr h="367553">
                <a:tc>
                  <a:txBody>
                    <a:bodyPr/>
                    <a:lstStyle/>
                    <a:p>
                      <a:pPr marL="0" marR="0">
                        <a:lnSpc>
                          <a:spcPct val="100000"/>
                        </a:lnSpc>
                        <a:spcBef>
                          <a:spcPts val="0"/>
                        </a:spcBef>
                        <a:spcAft>
                          <a:spcPts val="0"/>
                        </a:spcAft>
                      </a:pPr>
                      <a:r>
                        <a:rPr lang="en-GB" sz="3200" b="1" dirty="0">
                          <a:latin typeface="+mn-lt"/>
                          <a:ea typeface="Calibri"/>
                          <a:cs typeface="Times New Roman"/>
                        </a:rPr>
                        <a:t>Week </a:t>
                      </a:r>
                      <a:r>
                        <a:rPr lang="en-GB" sz="3200" b="1" dirty="0" smtClean="0">
                          <a:latin typeface="+mn-lt"/>
                          <a:ea typeface="Calibri"/>
                          <a:cs typeface="Times New Roman"/>
                        </a:rPr>
                        <a:t> wise</a:t>
                      </a:r>
                      <a:endParaRPr lang="en-US" sz="3200" dirty="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b="1" dirty="0" smtClean="0">
                          <a:latin typeface="+mn-lt"/>
                          <a:ea typeface="Calibri"/>
                          <a:cs typeface="Times New Roman"/>
                        </a:rPr>
                        <a:t>Tentative Course </a:t>
                      </a:r>
                      <a:r>
                        <a:rPr lang="en-GB" sz="3200" b="1" dirty="0">
                          <a:latin typeface="+mn-lt"/>
                          <a:ea typeface="Calibri"/>
                          <a:cs typeface="Times New Roman"/>
                        </a:rPr>
                        <a:t>Contents</a:t>
                      </a:r>
                      <a:endParaRPr lang="en-US" sz="3200" dirty="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2400">
                          <a:latin typeface="+mn-lt"/>
                          <a:ea typeface="Calibri"/>
                          <a:cs typeface="Times New Roman"/>
                        </a:rPr>
                        <a:t>Facility Planning Introduction</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2</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2400">
                          <a:latin typeface="+mn-lt"/>
                          <a:ea typeface="Calibri"/>
                          <a:cs typeface="Times New Roman"/>
                        </a:rPr>
                        <a:t>Product, Process, and Schedule Design</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3</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2400">
                          <a:latin typeface="+mn-lt"/>
                          <a:ea typeface="Calibri"/>
                          <a:cs typeface="Times New Roman"/>
                        </a:rPr>
                        <a:t>Flow, Space, and Activity Relationships</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4</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2400">
                          <a:latin typeface="+mn-lt"/>
                          <a:ea typeface="Calibri"/>
                          <a:cs typeface="Times New Roman"/>
                        </a:rPr>
                        <a:t>Flow, Space and Activity/Personal Requirements</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5</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marL="0" marR="0">
                        <a:lnSpc>
                          <a:spcPct val="100000"/>
                        </a:lnSpc>
                        <a:spcBef>
                          <a:spcPts val="0"/>
                        </a:spcBef>
                        <a:spcAft>
                          <a:spcPts val="0"/>
                        </a:spcAft>
                      </a:pPr>
                      <a:r>
                        <a:rPr lang="en-GB" sz="2400">
                          <a:latin typeface="+mn-lt"/>
                          <a:ea typeface="Calibri"/>
                          <a:cs typeface="Times New Roman"/>
                        </a:rPr>
                        <a:t>Problems/ Discussion/Review </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6</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00000"/>
                        </a:lnSpc>
                        <a:spcBef>
                          <a:spcPts val="0"/>
                        </a:spcBef>
                        <a:spcAft>
                          <a:spcPts val="0"/>
                        </a:spcAft>
                      </a:pPr>
                      <a:r>
                        <a:rPr lang="en-GB" sz="2400">
                          <a:latin typeface="+mn-lt"/>
                          <a:ea typeface="Calibri"/>
                          <a:cs typeface="Times New Roman"/>
                        </a:rPr>
                        <a:t>Material Handling</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7</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lnSpc>
                          <a:spcPct val="100000"/>
                        </a:lnSpc>
                        <a:spcBef>
                          <a:spcPts val="0"/>
                        </a:spcBef>
                        <a:spcAft>
                          <a:spcPts val="0"/>
                        </a:spcAft>
                      </a:pPr>
                      <a:r>
                        <a:rPr lang="en-GB" sz="2400">
                          <a:latin typeface="+mn-lt"/>
                          <a:ea typeface="Calibri"/>
                          <a:cs typeface="Times New Roman"/>
                        </a:rPr>
                        <a:t>Material Handling</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8</a:t>
                      </a:r>
                      <a:endParaRPr lang="en-US" sz="2400">
                        <a:latin typeface="+mn-lt"/>
                        <a:ea typeface="Calibri"/>
                        <a:cs typeface="Times New Roman"/>
                      </a:endParaRPr>
                    </a:p>
                  </a:txBody>
                  <a:tcPr marL="66558" marR="66558"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marL="0" marR="0" algn="just">
                        <a:lnSpc>
                          <a:spcPct val="100000"/>
                        </a:lnSpc>
                        <a:spcBef>
                          <a:spcPts val="0"/>
                        </a:spcBef>
                        <a:spcAft>
                          <a:spcPts val="0"/>
                        </a:spcAft>
                      </a:pPr>
                      <a:r>
                        <a:rPr lang="en-GB" sz="2400">
                          <a:latin typeface="+mn-lt"/>
                          <a:ea typeface="Calibri"/>
                          <a:cs typeface="Times New Roman"/>
                        </a:rPr>
                        <a:t>Review Period/Mid Term Exam</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9</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lnSpc>
                          <a:spcPct val="100000"/>
                        </a:lnSpc>
                        <a:spcBef>
                          <a:spcPts val="0"/>
                        </a:spcBef>
                        <a:spcAft>
                          <a:spcPts val="0"/>
                        </a:spcAft>
                      </a:pPr>
                      <a:r>
                        <a:rPr lang="en-GB" sz="2400">
                          <a:latin typeface="+mn-lt"/>
                          <a:ea typeface="Calibri"/>
                          <a:cs typeface="Times New Roman"/>
                        </a:rPr>
                        <a:t>Layout Planning Models</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10</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lnSpc>
                          <a:spcPct val="100000"/>
                        </a:lnSpc>
                        <a:spcBef>
                          <a:spcPts val="0"/>
                        </a:spcBef>
                        <a:spcAft>
                          <a:spcPts val="0"/>
                        </a:spcAft>
                      </a:pPr>
                      <a:r>
                        <a:rPr lang="en-GB" sz="2400">
                          <a:latin typeface="+mn-lt"/>
                          <a:ea typeface="Calibri"/>
                          <a:cs typeface="Times New Roman"/>
                        </a:rPr>
                        <a:t>Layout Planning Models/Warehouse Operations</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11</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lnSpc>
                          <a:spcPct val="100000"/>
                        </a:lnSpc>
                        <a:spcBef>
                          <a:spcPts val="0"/>
                        </a:spcBef>
                        <a:spcAft>
                          <a:spcPts val="0"/>
                        </a:spcAft>
                      </a:pPr>
                      <a:r>
                        <a:rPr lang="en-GB" sz="2400">
                          <a:latin typeface="+mn-lt"/>
                          <a:ea typeface="Calibri"/>
                          <a:cs typeface="Times New Roman"/>
                        </a:rPr>
                        <a:t>Manufacturing Systems</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12</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lnSpc>
                          <a:spcPct val="100000"/>
                        </a:lnSpc>
                        <a:spcBef>
                          <a:spcPts val="0"/>
                        </a:spcBef>
                        <a:spcAft>
                          <a:spcPts val="0"/>
                        </a:spcAft>
                      </a:pPr>
                      <a:r>
                        <a:rPr lang="en-GB" sz="2400">
                          <a:latin typeface="+mn-lt"/>
                          <a:ea typeface="Calibri"/>
                          <a:cs typeface="Times New Roman"/>
                        </a:rPr>
                        <a:t>Facilities Systems</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13</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00000"/>
                        </a:lnSpc>
                        <a:spcBef>
                          <a:spcPts val="0"/>
                        </a:spcBef>
                        <a:spcAft>
                          <a:spcPts val="0"/>
                        </a:spcAft>
                      </a:pPr>
                      <a:r>
                        <a:rPr lang="en-GB" sz="2400">
                          <a:latin typeface="+mn-lt"/>
                          <a:ea typeface="Calibri"/>
                          <a:cs typeface="Times New Roman"/>
                        </a:rPr>
                        <a:t>Quantitative Facilities Planning Models</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14</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marL="0" marR="0">
                        <a:lnSpc>
                          <a:spcPct val="100000"/>
                        </a:lnSpc>
                        <a:spcBef>
                          <a:spcPts val="0"/>
                        </a:spcBef>
                        <a:spcAft>
                          <a:spcPts val="0"/>
                        </a:spcAft>
                      </a:pPr>
                      <a:r>
                        <a:rPr lang="en-GB" sz="2400">
                          <a:latin typeface="+mn-lt"/>
                          <a:ea typeface="Calibri"/>
                          <a:cs typeface="Times New Roman"/>
                        </a:rPr>
                        <a:t>Problems/ Discussion/Review </a:t>
                      </a:r>
                      <a:endParaRPr lang="en-US" sz="2400">
                        <a:latin typeface="+mn-lt"/>
                        <a:ea typeface="Calibri"/>
                        <a:cs typeface="Times New Roman"/>
                      </a:endParaRPr>
                    </a:p>
                  </a:txBody>
                  <a:tcPr marL="66558" marR="66558"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15</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00000"/>
                        </a:lnSpc>
                        <a:spcBef>
                          <a:spcPts val="0"/>
                        </a:spcBef>
                        <a:spcAft>
                          <a:spcPts val="0"/>
                        </a:spcAft>
                      </a:pPr>
                      <a:r>
                        <a:rPr lang="en-GB" sz="2400">
                          <a:latin typeface="+mn-lt"/>
                          <a:ea typeface="Calibri"/>
                          <a:cs typeface="Times New Roman"/>
                        </a:rPr>
                        <a:t>Evaluating, Selecting, and Implementing the Facilities Plan</a:t>
                      </a:r>
                      <a:endParaRPr lang="en-US" sz="240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7553">
                <a:tc>
                  <a:txBody>
                    <a:bodyPr/>
                    <a:lstStyle/>
                    <a:p>
                      <a:pPr marL="0" marR="0" algn="ctr">
                        <a:lnSpc>
                          <a:spcPct val="100000"/>
                        </a:lnSpc>
                        <a:spcBef>
                          <a:spcPts val="0"/>
                        </a:spcBef>
                        <a:spcAft>
                          <a:spcPts val="0"/>
                        </a:spcAft>
                      </a:pPr>
                      <a:r>
                        <a:rPr lang="en-GB" sz="2400">
                          <a:latin typeface="+mn-lt"/>
                          <a:ea typeface="Calibri"/>
                          <a:cs typeface="Times New Roman"/>
                        </a:rPr>
                        <a:t>16</a:t>
                      </a:r>
                      <a:endParaRPr lang="en-US" sz="2400">
                        <a:latin typeface="+mn-lt"/>
                        <a:ea typeface="Calibri"/>
                        <a:cs typeface="Times New Roman"/>
                      </a:endParaRPr>
                    </a:p>
                  </a:txBody>
                  <a:tcPr marL="66558" marR="66558"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00000"/>
                        </a:lnSpc>
                        <a:spcBef>
                          <a:spcPts val="0"/>
                        </a:spcBef>
                        <a:spcAft>
                          <a:spcPts val="0"/>
                        </a:spcAft>
                      </a:pPr>
                      <a:r>
                        <a:rPr lang="en-GB" sz="2400" dirty="0">
                          <a:latin typeface="+mn-lt"/>
                          <a:ea typeface="Calibri"/>
                          <a:cs typeface="Times New Roman"/>
                        </a:rPr>
                        <a:t>Evaluating, Selecting, and Implementing the Facilities Plan</a:t>
                      </a:r>
                      <a:endParaRPr lang="en-US" sz="2400" dirty="0">
                        <a:latin typeface="+mn-lt"/>
                        <a:ea typeface="Calibri"/>
                        <a:cs typeface="Times New Roman"/>
                      </a:endParaRPr>
                    </a:p>
                  </a:txBody>
                  <a:tcPr marL="66558" marR="66558"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abic Typesetting" pitchFamily="66" charset="-78"/>
                <a:cs typeface="Arabic Typesetting" pitchFamily="66" charset="-78"/>
              </a:rPr>
              <a:t>Marks Distribution</a:t>
            </a:r>
            <a:endParaRPr lang="en-US" b="1" dirty="0">
              <a:latin typeface="Arabic Typesetting" pitchFamily="66" charset="-78"/>
              <a:cs typeface="Arabic Typesetting" pitchFamily="66" charset="-78"/>
            </a:endParaRPr>
          </a:p>
        </p:txBody>
      </p:sp>
      <p:graphicFrame>
        <p:nvGraphicFramePr>
          <p:cNvPr id="4" name="Content Placeholder 3"/>
          <p:cNvGraphicFramePr>
            <a:graphicFrameLocks noGrp="1"/>
          </p:cNvGraphicFramePr>
          <p:nvPr>
            <p:ph idx="1"/>
          </p:nvPr>
        </p:nvGraphicFramePr>
        <p:xfrm>
          <a:off x="2819400" y="1905000"/>
          <a:ext cx="5105400" cy="3505206"/>
        </p:xfrm>
        <a:graphic>
          <a:graphicData uri="http://schemas.openxmlformats.org/drawingml/2006/table">
            <a:tbl>
              <a:tblPr/>
              <a:tblGrid>
                <a:gridCol w="3520966"/>
                <a:gridCol w="1584434"/>
              </a:tblGrid>
              <a:tr h="584201">
                <a:tc>
                  <a:txBody>
                    <a:bodyPr/>
                    <a:lstStyle/>
                    <a:p>
                      <a:pPr marL="0" marR="0">
                        <a:lnSpc>
                          <a:spcPct val="100000"/>
                        </a:lnSpc>
                        <a:spcBef>
                          <a:spcPts val="0"/>
                        </a:spcBef>
                        <a:spcAft>
                          <a:spcPts val="0"/>
                        </a:spcAft>
                      </a:pPr>
                      <a:r>
                        <a:rPr lang="en-GB" sz="3200" dirty="0">
                          <a:latin typeface="Arabic Typesetting" pitchFamily="66" charset="-78"/>
                          <a:ea typeface="Calibri"/>
                          <a:cs typeface="Arabic Typesetting" pitchFamily="66" charset="-78"/>
                        </a:rPr>
                        <a:t>Mid Term Examination </a:t>
                      </a:r>
                      <a:endParaRPr lang="en-US" sz="3200" dirty="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20</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84201">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Home works/Assignments</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08</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84201">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Quiz </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12</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84201">
                <a:tc>
                  <a:txBody>
                    <a:bodyPr/>
                    <a:lstStyle/>
                    <a:p>
                      <a:pPr marL="0" marR="0">
                        <a:lnSpc>
                          <a:spcPct val="100000"/>
                        </a:lnSpc>
                        <a:spcBef>
                          <a:spcPts val="0"/>
                        </a:spcBef>
                        <a:spcAft>
                          <a:spcPts val="0"/>
                        </a:spcAft>
                      </a:pPr>
                      <a:r>
                        <a:rPr lang="en-GB" sz="3200" dirty="0" smtClean="0">
                          <a:latin typeface="Arabic Typesetting" pitchFamily="66" charset="-78"/>
                          <a:ea typeface="Calibri"/>
                          <a:cs typeface="Arabic Typesetting" pitchFamily="66" charset="-78"/>
                        </a:rPr>
                        <a:t>Lab Work</a:t>
                      </a:r>
                      <a:endParaRPr lang="en-US" sz="3200" dirty="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20</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84201">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Final Exam</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a:latin typeface="Arabic Typesetting" pitchFamily="66" charset="-78"/>
                          <a:ea typeface="Calibri"/>
                          <a:cs typeface="Arabic Typesetting" pitchFamily="66" charset="-78"/>
                        </a:rPr>
                        <a:t>40</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84201">
                <a:tc>
                  <a:txBody>
                    <a:bodyPr/>
                    <a:lstStyle/>
                    <a:p>
                      <a:pPr marL="0" marR="0">
                        <a:lnSpc>
                          <a:spcPct val="100000"/>
                        </a:lnSpc>
                        <a:spcBef>
                          <a:spcPts val="0"/>
                        </a:spcBef>
                        <a:spcAft>
                          <a:spcPts val="0"/>
                        </a:spcAft>
                      </a:pPr>
                      <a:r>
                        <a:rPr lang="en-GB" sz="3200" b="1">
                          <a:latin typeface="Arabic Typesetting" pitchFamily="66" charset="-78"/>
                          <a:ea typeface="Calibri"/>
                          <a:cs typeface="Arabic Typesetting" pitchFamily="66" charset="-78"/>
                        </a:rPr>
                        <a:t>Total marks</a:t>
                      </a:r>
                      <a:endParaRPr lang="en-US" sz="320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GB" sz="3200" b="1" dirty="0">
                          <a:latin typeface="Arabic Typesetting" pitchFamily="66" charset="-78"/>
                          <a:ea typeface="Calibri"/>
                          <a:cs typeface="Arabic Typesetting" pitchFamily="66" charset="-78"/>
                        </a:rPr>
                        <a:t>100</a:t>
                      </a:r>
                      <a:endParaRPr lang="en-US" sz="3200" dirty="0">
                        <a:latin typeface="Arabic Typesetting" pitchFamily="66" charset="-78"/>
                        <a:ea typeface="Calibri"/>
                        <a:cs typeface="Arabic Typesetting" pitchFamily="66"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descr="Rectangle: Click to edit Master text styles&#10;Second level&#10;Third level&#10;Fourth level&#10;Fifth level"/>
          <p:cNvSpPr>
            <a:spLocks noGrp="1"/>
          </p:cNvSpPr>
          <p:nvPr>
            <p:ph idx="1"/>
          </p:nvPr>
        </p:nvSpPr>
        <p:spPr>
          <a:xfrm>
            <a:off x="685800" y="1524000"/>
            <a:ext cx="7848600" cy="5029200"/>
          </a:xfrm>
        </p:spPr>
        <p:txBody>
          <a:bodyPr>
            <a:normAutofit/>
          </a:bodyPr>
          <a:lstStyle/>
          <a:p>
            <a:pPr lvl="1" algn="just">
              <a:buFont typeface="Arial" charset="0"/>
              <a:buNone/>
            </a:pPr>
            <a:r>
              <a:rPr lang="en-US" sz="3600" dirty="0" smtClean="0"/>
              <a:t> All the facilities in the supply chain should have the following characteristics:</a:t>
            </a:r>
          </a:p>
          <a:p>
            <a:pPr lvl="1" algn="just">
              <a:buFont typeface="Wingdings" pitchFamily="2" charset="2"/>
              <a:buChar char="§"/>
            </a:pPr>
            <a:r>
              <a:rPr lang="en-US" sz="3600" dirty="0" smtClean="0"/>
              <a:t>Flexibility</a:t>
            </a:r>
          </a:p>
          <a:p>
            <a:pPr lvl="1" algn="just">
              <a:buFont typeface="Wingdings" pitchFamily="2" charset="2"/>
              <a:buChar char="§"/>
            </a:pPr>
            <a:r>
              <a:rPr lang="en-US" sz="3600" dirty="0" smtClean="0"/>
              <a:t>Modularity</a:t>
            </a:r>
          </a:p>
          <a:p>
            <a:pPr lvl="1" algn="just">
              <a:lnSpc>
                <a:spcPct val="110000"/>
              </a:lnSpc>
              <a:buClr>
                <a:schemeClr val="tx1"/>
              </a:buClr>
              <a:buSzTx/>
              <a:buFont typeface="Wingdings" pitchFamily="2" charset="2"/>
              <a:buChar char="§"/>
            </a:pPr>
            <a:r>
              <a:rPr lang="en-US" sz="3500" dirty="0" smtClean="0"/>
              <a:t>Upgradability</a:t>
            </a:r>
          </a:p>
          <a:p>
            <a:pPr lvl="1" algn="just">
              <a:lnSpc>
                <a:spcPct val="110000"/>
              </a:lnSpc>
              <a:buClr>
                <a:schemeClr val="tx1"/>
              </a:buClr>
              <a:buSzTx/>
              <a:buFont typeface="Wingdings" pitchFamily="2" charset="2"/>
              <a:buChar char="§"/>
            </a:pPr>
            <a:r>
              <a:rPr lang="en-US" sz="3500" dirty="0" smtClean="0"/>
              <a:t>Adaptability</a:t>
            </a:r>
          </a:p>
          <a:p>
            <a:pPr lvl="1" algn="just">
              <a:lnSpc>
                <a:spcPct val="110000"/>
              </a:lnSpc>
              <a:buClr>
                <a:schemeClr val="tx1"/>
              </a:buClr>
              <a:buSzTx/>
              <a:buFont typeface="Wingdings" pitchFamily="2" charset="2"/>
              <a:buChar char="§"/>
            </a:pPr>
            <a:r>
              <a:rPr lang="en-US" sz="3500" dirty="0" smtClean="0"/>
              <a:t>Selective Operability</a:t>
            </a:r>
          </a:p>
          <a:p>
            <a:pPr algn="just"/>
            <a:endParaRPr lang="ar-SA" sz="4000" dirty="0" smtClean="0"/>
          </a:p>
        </p:txBody>
      </p:sp>
      <p:sp>
        <p:nvSpPr>
          <p:cNvPr id="4" name="Title 1"/>
          <p:cNvSpPr txBox="1">
            <a:spLocks/>
          </p:cNvSpPr>
          <p:nvPr/>
        </p:nvSpPr>
        <p:spPr>
          <a:xfrm>
            <a:off x="609600" y="228600"/>
            <a:ext cx="8229600" cy="1143000"/>
          </a:xfrm>
          <a:prstGeom prst="rect">
            <a:avLst/>
          </a:prstGeom>
        </p:spPr>
        <p:txBody>
          <a:bodyPr anchor="ctr">
            <a:normAutofit/>
          </a:bodyPr>
          <a:lstStyle/>
          <a:p>
            <a:pPr algn="ctr" fontAlgn="auto">
              <a:spcAft>
                <a:spcPts val="0"/>
              </a:spcAft>
              <a:defRPr/>
            </a:pPr>
            <a:r>
              <a:rPr lang="en-US" sz="4400" b="1" dirty="0" smtClean="0">
                <a:latin typeface="+mj-lt"/>
              </a:rPr>
              <a:t>Facilities’ Characteristics</a:t>
            </a:r>
            <a:endParaRPr lang="en-US" sz="4400" b="1" dirty="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dirty="0"/>
          </a:p>
        </p:txBody>
      </p:sp>
      <p:sp>
        <p:nvSpPr>
          <p:cNvPr id="4" name="Rectangle 3" descr="Rectangle: Click to edit Master text styles&#10;Second level&#10;Third level&#10;Fourth level&#10;Fifth level"/>
          <p:cNvSpPr txBox="1">
            <a:spLocks noChangeArrowheads="1"/>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Facilities Planning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determines how an activity’s tangible, fixed assets should contribute to meeting the activity’s objectives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The facility planning comprises of two components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Facility Location</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Facility Design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1143000"/>
          </a:xfrm>
        </p:spPr>
        <p:txBody>
          <a:bodyPr/>
          <a:lstStyle/>
          <a:p>
            <a:r>
              <a:rPr lang="en-US" b="1" dirty="0" smtClean="0"/>
              <a:t>Definitions </a:t>
            </a:r>
          </a:p>
        </p:txBody>
      </p:sp>
      <p:sp>
        <p:nvSpPr>
          <p:cNvPr id="3" name="Content Placeholder 2"/>
          <p:cNvSpPr>
            <a:spLocks noGrp="1"/>
          </p:cNvSpPr>
          <p:nvPr>
            <p:ph idx="1"/>
          </p:nvPr>
        </p:nvSpPr>
        <p:spPr>
          <a:xfrm>
            <a:off x="457200" y="990600"/>
            <a:ext cx="8229600" cy="5334000"/>
          </a:xfrm>
        </p:spPr>
        <p:txBody>
          <a:bodyPr rtlCol="0">
            <a:normAutofit fontScale="92500" lnSpcReduction="10000"/>
          </a:bodyPr>
          <a:lstStyle/>
          <a:p>
            <a:pPr algn="just">
              <a:defRPr/>
            </a:pPr>
            <a:r>
              <a:rPr lang="en-US" dirty="0" smtClean="0"/>
              <a:t> </a:t>
            </a:r>
            <a:r>
              <a:rPr lang="en-US" sz="3900" b="1" dirty="0" smtClean="0"/>
              <a:t>Facility</a:t>
            </a:r>
            <a:r>
              <a:rPr lang="en-US" sz="3900" dirty="0" smtClean="0"/>
              <a:t> </a:t>
            </a:r>
            <a:r>
              <a:rPr lang="en-US" sz="3900" b="1" dirty="0" smtClean="0"/>
              <a:t>location </a:t>
            </a:r>
            <a:r>
              <a:rPr lang="en-US" sz="3900" dirty="0" smtClean="0"/>
              <a:t>refers </a:t>
            </a:r>
            <a:r>
              <a:rPr lang="en-US" sz="3900" dirty="0" smtClean="0"/>
              <a:t>to;</a:t>
            </a:r>
          </a:p>
          <a:p>
            <a:pPr lvl="1" algn="just">
              <a:defRPr/>
            </a:pPr>
            <a:r>
              <a:rPr lang="en-US" sz="3900" dirty="0" smtClean="0"/>
              <a:t>The placement </a:t>
            </a:r>
            <a:r>
              <a:rPr lang="en-US" sz="3900" dirty="0" err="1" smtClean="0"/>
              <a:t>w.r.t</a:t>
            </a:r>
            <a:r>
              <a:rPr lang="en-US" sz="3900" dirty="0" smtClean="0"/>
              <a:t>. supplier and customer and other facilities with which it interacts. </a:t>
            </a:r>
          </a:p>
          <a:p>
            <a:pPr lvl="1" algn="just">
              <a:defRPr/>
            </a:pPr>
            <a:r>
              <a:rPr lang="en-US" sz="3900" dirty="0" smtClean="0"/>
              <a:t>Also placement and orientation on a specific plot of land</a:t>
            </a:r>
            <a:endParaRPr lang="en-US" sz="3900" dirty="0" smtClean="0"/>
          </a:p>
          <a:p>
            <a:pPr algn="just">
              <a:defRPr/>
            </a:pPr>
            <a:r>
              <a:rPr lang="en-US" sz="3900" dirty="0" smtClean="0"/>
              <a:t> </a:t>
            </a:r>
            <a:r>
              <a:rPr lang="en-US" sz="3900" b="1" dirty="0" smtClean="0"/>
              <a:t>Facility Design </a:t>
            </a:r>
            <a:r>
              <a:rPr lang="en-US" sz="3900" dirty="0" smtClean="0"/>
              <a:t>consists of ;</a:t>
            </a:r>
          </a:p>
          <a:p>
            <a:pPr lvl="1" algn="just">
              <a:defRPr/>
            </a:pPr>
            <a:r>
              <a:rPr lang="en-US" sz="3500" dirty="0" smtClean="0"/>
              <a:t>Facilities Systems</a:t>
            </a:r>
          </a:p>
          <a:p>
            <a:pPr lvl="1" algn="just">
              <a:defRPr/>
            </a:pPr>
            <a:r>
              <a:rPr lang="en-US" sz="3500" dirty="0" smtClean="0"/>
              <a:t>Facilities layout (plant layout)</a:t>
            </a:r>
          </a:p>
          <a:p>
            <a:pPr lvl="1" algn="just">
              <a:defRPr/>
            </a:pPr>
            <a:r>
              <a:rPr lang="en-US" sz="3500" dirty="0" smtClean="0"/>
              <a:t>Handling System</a:t>
            </a:r>
            <a:endParaRPr lang="en-US" sz="3500" dirty="0" smtClean="0"/>
          </a:p>
          <a:p>
            <a:pPr algn="just"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System</a:t>
            </a:r>
            <a:endParaRPr lang="en-US" dirty="0"/>
          </a:p>
        </p:txBody>
      </p:sp>
      <p:sp>
        <p:nvSpPr>
          <p:cNvPr id="3" name="Content Placeholder 2"/>
          <p:cNvSpPr>
            <a:spLocks noGrp="1"/>
          </p:cNvSpPr>
          <p:nvPr>
            <p:ph idx="1"/>
          </p:nvPr>
        </p:nvSpPr>
        <p:spPr/>
        <p:txBody>
          <a:bodyPr>
            <a:noAutofit/>
          </a:bodyPr>
          <a:lstStyle/>
          <a:p>
            <a:pPr>
              <a:buNone/>
            </a:pPr>
            <a:r>
              <a:rPr lang="en-US" sz="3600" dirty="0" smtClean="0"/>
              <a:t>Facility system consist of the;</a:t>
            </a:r>
          </a:p>
          <a:p>
            <a:r>
              <a:rPr lang="en-US" sz="3600" dirty="0" smtClean="0"/>
              <a:t>structural system, </a:t>
            </a:r>
          </a:p>
          <a:p>
            <a:r>
              <a:rPr lang="en-US" sz="3600" dirty="0" smtClean="0"/>
              <a:t>atmospheric system, </a:t>
            </a:r>
          </a:p>
          <a:p>
            <a:r>
              <a:rPr lang="en-US" sz="3600" dirty="0" smtClean="0"/>
              <a:t>enclosure system, </a:t>
            </a:r>
          </a:p>
          <a:p>
            <a:r>
              <a:rPr lang="en-US" sz="3600" dirty="0" smtClean="0"/>
              <a:t>lighting/electrical/communication and ventilation system, </a:t>
            </a:r>
          </a:p>
          <a:p>
            <a:r>
              <a:rPr lang="en-US" sz="3600" dirty="0" smtClean="0"/>
              <a:t>safety system, </a:t>
            </a:r>
          </a:p>
          <a:p>
            <a:r>
              <a:rPr lang="en-US" sz="3600" dirty="0" smtClean="0"/>
              <a:t>sanitations system</a:t>
            </a:r>
          </a:p>
          <a:p>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Layout</a:t>
            </a:r>
            <a:endParaRPr lang="en-US" dirty="0"/>
          </a:p>
        </p:txBody>
      </p:sp>
      <p:sp>
        <p:nvSpPr>
          <p:cNvPr id="3" name="Content Placeholder 2"/>
          <p:cNvSpPr>
            <a:spLocks noGrp="1"/>
          </p:cNvSpPr>
          <p:nvPr>
            <p:ph idx="1"/>
          </p:nvPr>
        </p:nvSpPr>
        <p:spPr/>
        <p:txBody>
          <a:bodyPr/>
          <a:lstStyle/>
          <a:p>
            <a:r>
              <a:rPr lang="en-US" b="1" dirty="0" smtClean="0"/>
              <a:t>Plant layout </a:t>
            </a:r>
            <a:r>
              <a:rPr lang="en-US" dirty="0" smtClean="0"/>
              <a:t>refers to the arrangement of physical facilities such as machinery, equipment, furniture etc. within the factory building in such a manner so as to have quickest flow of </a:t>
            </a:r>
            <a:r>
              <a:rPr lang="en-US" dirty="0" smtClean="0"/>
              <a:t>material and information</a:t>
            </a:r>
          </a:p>
          <a:p>
            <a:r>
              <a:rPr lang="en-US" dirty="0" smtClean="0"/>
              <a:t>The </a:t>
            </a:r>
            <a:r>
              <a:rPr lang="en-US" b="1" dirty="0" smtClean="0"/>
              <a:t>Handling system </a:t>
            </a:r>
            <a:r>
              <a:rPr lang="en-US" dirty="0" smtClean="0"/>
              <a:t>consists of the mechanisms needed to satisfy the required facility interactions.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dirty="0" smtClean="0"/>
              <a:t>Facilities planning</a:t>
            </a:r>
          </a:p>
        </p:txBody>
      </p:sp>
      <p:sp>
        <p:nvSpPr>
          <p:cNvPr id="4" name="Rectangle 3"/>
          <p:cNvSpPr/>
          <p:nvPr/>
        </p:nvSpPr>
        <p:spPr>
          <a:xfrm>
            <a:off x="457200" y="2819400"/>
            <a:ext cx="2286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a:t>Facilities planning </a:t>
            </a:r>
          </a:p>
        </p:txBody>
      </p:sp>
      <p:sp>
        <p:nvSpPr>
          <p:cNvPr id="7" name="Rectangle 6"/>
          <p:cNvSpPr/>
          <p:nvPr/>
        </p:nvSpPr>
        <p:spPr>
          <a:xfrm>
            <a:off x="3352800" y="1600200"/>
            <a:ext cx="2286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a:t>Facilities location  </a:t>
            </a:r>
          </a:p>
        </p:txBody>
      </p:sp>
      <p:sp>
        <p:nvSpPr>
          <p:cNvPr id="8" name="Rectangle 7"/>
          <p:cNvSpPr/>
          <p:nvPr/>
        </p:nvSpPr>
        <p:spPr>
          <a:xfrm>
            <a:off x="3276600" y="4038600"/>
            <a:ext cx="2286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a:t>Facilities design </a:t>
            </a:r>
          </a:p>
        </p:txBody>
      </p:sp>
      <p:cxnSp>
        <p:nvCxnSpPr>
          <p:cNvPr id="10" name="Straight Arrow Connector 9"/>
          <p:cNvCxnSpPr>
            <a:endCxn id="7" idx="1"/>
          </p:cNvCxnSpPr>
          <p:nvPr/>
        </p:nvCxnSpPr>
        <p:spPr>
          <a:xfrm flipV="1">
            <a:off x="1524000" y="2209800"/>
            <a:ext cx="1828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8" idx="1"/>
          </p:cNvCxnSpPr>
          <p:nvPr/>
        </p:nvCxnSpPr>
        <p:spPr>
          <a:xfrm>
            <a:off x="1600200" y="40386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324600" y="3048000"/>
            <a:ext cx="2286000" cy="914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smtClean="0"/>
              <a:t>Facilities System </a:t>
            </a:r>
            <a:r>
              <a:rPr lang="en-US" sz="2800" dirty="0"/>
              <a:t>design </a:t>
            </a:r>
          </a:p>
        </p:txBody>
      </p:sp>
      <p:sp>
        <p:nvSpPr>
          <p:cNvPr id="15" name="Rectangle 14"/>
          <p:cNvSpPr/>
          <p:nvPr/>
        </p:nvSpPr>
        <p:spPr>
          <a:xfrm>
            <a:off x="6324600" y="4191000"/>
            <a:ext cx="2286000" cy="914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smtClean="0"/>
              <a:t>Layout design </a:t>
            </a:r>
            <a:endParaRPr lang="en-US" sz="2800" dirty="0"/>
          </a:p>
        </p:txBody>
      </p:sp>
      <p:sp>
        <p:nvSpPr>
          <p:cNvPr id="16" name="Rectangle 15"/>
          <p:cNvSpPr/>
          <p:nvPr/>
        </p:nvSpPr>
        <p:spPr>
          <a:xfrm>
            <a:off x="6324600" y="5334000"/>
            <a:ext cx="2286000" cy="838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800" dirty="0" smtClean="0"/>
              <a:t>Handling System </a:t>
            </a:r>
            <a:r>
              <a:rPr lang="en-US" sz="2800" dirty="0"/>
              <a:t>design </a:t>
            </a:r>
          </a:p>
        </p:txBody>
      </p:sp>
      <p:cxnSp>
        <p:nvCxnSpPr>
          <p:cNvPr id="17" name="Straight Arrow Connector 16"/>
          <p:cNvCxnSpPr>
            <a:stCxn id="8" idx="3"/>
            <a:endCxn id="9" idx="1"/>
          </p:cNvCxnSpPr>
          <p:nvPr/>
        </p:nvCxnSpPr>
        <p:spPr>
          <a:xfrm flipV="1">
            <a:off x="5562600" y="3505200"/>
            <a:ext cx="762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3"/>
            <a:endCxn id="15" idx="1"/>
          </p:cNvCxnSpPr>
          <p:nvPr/>
        </p:nvCxnSpPr>
        <p:spPr>
          <a:xfrm>
            <a:off x="5562600" y="46482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3"/>
            <a:endCxn id="16" idx="1"/>
          </p:cNvCxnSpPr>
          <p:nvPr/>
        </p:nvCxnSpPr>
        <p:spPr>
          <a:xfrm>
            <a:off x="5562600" y="4648200"/>
            <a:ext cx="7620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hidden="1"/>
          <p:cNvSpPr>
            <a:spLocks noGrp="1" noChangeArrowheads="1"/>
          </p:cNvSpPr>
          <p:nvPr>
            <p:ph type="title"/>
          </p:nvPr>
        </p:nvSpPr>
        <p:spPr/>
        <p:txBody>
          <a:bodyPr/>
          <a:lstStyle/>
          <a:p>
            <a:r>
              <a:rPr lang="en-US" smtClean="0"/>
              <a:t>f01_02</a:t>
            </a:r>
          </a:p>
        </p:txBody>
      </p:sp>
      <p:pic>
        <p:nvPicPr>
          <p:cNvPr id="21507" name="Picture 2" descr="C:\Documents and Settings\Steveo\Desktop\Workkkkkk\thompkinsjpgs\ch01\f01_03.jpg"/>
          <p:cNvPicPr preferRelativeResize="0">
            <a:picLocks noChangeAspect="1" noChangeArrowheads="1"/>
          </p:cNvPicPr>
          <p:nvPr>
            <p:custDataLst>
              <p:tags r:id="rId1"/>
            </p:custDataLst>
          </p:nvPr>
        </p:nvPicPr>
        <p:blipFill>
          <a:blip r:embed="rId4" cstate="print"/>
          <a:srcRect/>
          <a:stretch>
            <a:fillRect/>
          </a:stretch>
        </p:blipFill>
        <p:spPr bwMode="auto">
          <a:xfrm>
            <a:off x="1828800" y="152400"/>
            <a:ext cx="5110163" cy="666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NOTES_FOOTER" val="1"/>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NOTES_FOOTER" val="1"/>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NOTES_FOOTER"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abic">
      <a:majorFont>
        <a:latin typeface="Arabic Typesetting"/>
        <a:ea typeface=""/>
        <a:cs typeface=""/>
      </a:majorFont>
      <a:minorFont>
        <a:latin typeface="Arabic Typesetting"/>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878</Words>
  <Application>Microsoft Office PowerPoint</Application>
  <PresentationFormat>On-screen Show (4:3)</PresentationFormat>
  <Paragraphs>174</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IE 412: Industrial Facilities Design</vt:lpstr>
      <vt:lpstr>Objectives of Facility Planning</vt:lpstr>
      <vt:lpstr>Slide 3</vt:lpstr>
      <vt:lpstr>Definitions</vt:lpstr>
      <vt:lpstr>Definitions </vt:lpstr>
      <vt:lpstr>Facility System</vt:lpstr>
      <vt:lpstr>Facility Layout</vt:lpstr>
      <vt:lpstr>Facilities planning</vt:lpstr>
      <vt:lpstr>f01_02</vt:lpstr>
      <vt:lpstr>Facility Planning Viewpoints</vt:lpstr>
      <vt:lpstr>IE Viewpoint of Facilities Planning</vt:lpstr>
      <vt:lpstr>Why matters? </vt:lpstr>
      <vt:lpstr>Why matters? </vt:lpstr>
      <vt:lpstr>Slide 14</vt:lpstr>
      <vt:lpstr>f01_07</vt:lpstr>
      <vt:lpstr>Facility Planning Process</vt:lpstr>
      <vt:lpstr>f01_04</vt:lpstr>
      <vt:lpstr>Data for Strategic Facility Design</vt:lpstr>
      <vt:lpstr>Issues Impacting a Strategic Facilities Plan</vt:lpstr>
      <vt:lpstr>Slide 20</vt:lpstr>
      <vt:lpstr>Marks Distribution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Optimization Techniques</dc:title>
  <dc:creator>NB asus</dc:creator>
  <cp:lastModifiedBy>NB asus</cp:lastModifiedBy>
  <cp:revision>103</cp:revision>
  <dcterms:created xsi:type="dcterms:W3CDTF">2014-08-14T21:03:32Z</dcterms:created>
  <dcterms:modified xsi:type="dcterms:W3CDTF">2014-08-26T19:28:22Z</dcterms:modified>
</cp:coreProperties>
</file>